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6.xml" ContentType="application/vnd.openxmlformats-officedocument.presentationml.notesSlide+xml"/>
  <Override PartName="/ppt/charts/chart8.xml" ContentType="application/vnd.openxmlformats-officedocument.drawingml.chart+xml"/>
  <Override PartName="/ppt/notesSlides/notesSlide7.xml" ContentType="application/vnd.openxmlformats-officedocument.presentationml.notesSlide+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9.xml" ContentType="application/vnd.openxmlformats-officedocument.presentationml.notesSlide+xml"/>
  <Override PartName="/ppt/charts/chart14.xml" ContentType="application/vnd.openxmlformats-officedocument.drawingml.chart+xml"/>
  <Override PartName="/ppt/notesSlides/notesSlide10.xml" ContentType="application/vnd.openxmlformats-officedocument.presentationml.notesSlide+xml"/>
  <Override PartName="/ppt/charts/chart15.xml" ContentType="application/vnd.openxmlformats-officedocument.drawingml.chart+xml"/>
  <Override PartName="/ppt/charts/style3.xml" ContentType="application/vnd.ms-office.chartstyle+xml"/>
  <Override PartName="/ppt/charts/colors3.xml" ContentType="application/vnd.ms-office.chartcolorstyle+xml"/>
  <Override PartName="/ppt/charts/chart16.xml" ContentType="application/vnd.openxmlformats-officedocument.drawingml.chart+xml"/>
  <Override PartName="/ppt/charts/style4.xml" ContentType="application/vnd.ms-office.chartstyle+xml"/>
  <Override PartName="/ppt/charts/colors4.xml" ContentType="application/vnd.ms-office.chartcolorstyle+xml"/>
  <Override PartName="/ppt/charts/chart1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18.xml" ContentType="application/vnd.openxmlformats-officedocument.drawingml.chart+xml"/>
  <Override PartName="/ppt/drawings/drawing1.xml" ContentType="application/vnd.openxmlformats-officedocument.drawingml.chartshapes+xml"/>
  <Override PartName="/ppt/charts/chart19.xml" ContentType="application/vnd.openxmlformats-officedocument.drawingml.chart+xml"/>
  <Override PartName="/ppt/theme/themeOverride1.xml" ContentType="application/vnd.openxmlformats-officedocument.themeOverride+xml"/>
  <Override PartName="/ppt/charts/chart20.xml" ContentType="application/vnd.openxmlformats-officedocument.drawingml.chart+xml"/>
  <Override PartName="/ppt/theme/themeOverride2.xml" ContentType="application/vnd.openxmlformats-officedocument.themeOverride+xml"/>
  <Override PartName="/ppt/charts/chart21.xml" ContentType="application/vnd.openxmlformats-officedocument.drawingml.chart+xml"/>
  <Override PartName="/ppt/charts/chart22.xml" ContentType="application/vnd.openxmlformats-officedocument.drawingml.chart+xml"/>
  <Override PartName="/ppt/notesSlides/notesSlide12.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notesSlides/notesSlide1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6.xml" ContentType="application/vnd.ms-office.chartstyle+xml"/>
  <Override PartName="/ppt/charts/colors6.xml" ContentType="application/vnd.ms-office.chartcolorstyle+xml"/>
  <Override PartName="/ppt/charts/chart28.xml" ContentType="application/vnd.openxmlformats-officedocument.drawingml.chart+xml"/>
  <Override PartName="/ppt/notesSlides/notesSlide14.xml" ContentType="application/vnd.openxmlformats-officedocument.presentationml.notesSlide+xml"/>
  <Override PartName="/ppt/charts/chart29.xml" ContentType="application/vnd.openxmlformats-officedocument.drawingml.chart+xml"/>
  <Override PartName="/ppt/notesSlides/notesSlide15.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drawings/drawing2.xml" ContentType="application/vnd.openxmlformats-officedocument.drawingml.chartshapes+xml"/>
  <Override PartName="/ppt/notesSlides/notesSlide1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drawings/drawing3.xml" ContentType="application/vnd.openxmlformats-officedocument.drawingml.chartshapes+xml"/>
  <Override PartName="/ppt/charts/chart34.xml" ContentType="application/vnd.openxmlformats-officedocument.drawingml.chart+xml"/>
  <Override PartName="/ppt/drawings/drawing4.xml" ContentType="application/vnd.openxmlformats-officedocument.drawingml.chartshapes+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7.xml" ContentType="application/vnd.openxmlformats-officedocument.drawingml.chart+xml"/>
  <Override PartName="/ppt/drawings/drawing5.xml" ContentType="application/vnd.openxmlformats-officedocument.drawingml.chartshapes+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9" r:id="rId1"/>
    <p:sldMasterId id="2147483743" r:id="rId2"/>
    <p:sldMasterId id="2147483757" r:id="rId3"/>
    <p:sldMasterId id="2147483785" r:id="rId4"/>
    <p:sldMasterId id="2147483799" r:id="rId5"/>
  </p:sldMasterIdLst>
  <p:notesMasterIdLst>
    <p:notesMasterId r:id="rId46"/>
  </p:notesMasterIdLst>
  <p:sldIdLst>
    <p:sldId id="308" r:id="rId6"/>
    <p:sldId id="377" r:id="rId7"/>
    <p:sldId id="384" r:id="rId8"/>
    <p:sldId id="363" r:id="rId9"/>
    <p:sldId id="380" r:id="rId10"/>
    <p:sldId id="356" r:id="rId11"/>
    <p:sldId id="364" r:id="rId12"/>
    <p:sldId id="378" r:id="rId13"/>
    <p:sldId id="336" r:id="rId14"/>
    <p:sldId id="369" r:id="rId15"/>
    <p:sldId id="338" r:id="rId16"/>
    <p:sldId id="371" r:id="rId17"/>
    <p:sldId id="347" r:id="rId18"/>
    <p:sldId id="349" r:id="rId19"/>
    <p:sldId id="368" r:id="rId20"/>
    <p:sldId id="351" r:id="rId21"/>
    <p:sldId id="352" r:id="rId22"/>
    <p:sldId id="362" r:id="rId23"/>
    <p:sldId id="328" r:id="rId24"/>
    <p:sldId id="282" r:id="rId25"/>
    <p:sldId id="341" r:id="rId26"/>
    <p:sldId id="383" r:id="rId27"/>
    <p:sldId id="264" r:id="rId28"/>
    <p:sldId id="342" r:id="rId29"/>
    <p:sldId id="326" r:id="rId30"/>
    <p:sldId id="283" r:id="rId31"/>
    <p:sldId id="359" r:id="rId32"/>
    <p:sldId id="376" r:id="rId33"/>
    <p:sldId id="345" r:id="rId34"/>
    <p:sldId id="286" r:id="rId35"/>
    <p:sldId id="327" r:id="rId36"/>
    <p:sldId id="291" r:id="rId37"/>
    <p:sldId id="344" r:id="rId38"/>
    <p:sldId id="375" r:id="rId39"/>
    <p:sldId id="382" r:id="rId40"/>
    <p:sldId id="365" r:id="rId41"/>
    <p:sldId id="329" r:id="rId42"/>
    <p:sldId id="360" r:id="rId43"/>
    <p:sldId id="361" r:id="rId44"/>
    <p:sldId id="333" r:id="rId45"/>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FFFF99"/>
    <a:srgbClr val="CCFFCC"/>
    <a:srgbClr val="CCFF99"/>
    <a:srgbClr val="DA8508"/>
    <a:srgbClr val="E86E0A"/>
    <a:srgbClr val="F4902C"/>
    <a:srgbClr val="0000FF"/>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6" autoAdjust="0"/>
    <p:restoredTop sz="96395" autoAdjust="0"/>
  </p:normalViewPr>
  <p:slideViewPr>
    <p:cSldViewPr>
      <p:cViewPr varScale="1">
        <p:scale>
          <a:sx n="111" d="100"/>
          <a:sy n="111" d="100"/>
        </p:scale>
        <p:origin x="930" y="102"/>
      </p:cViewPr>
      <p:guideLst>
        <p:guide orient="horz" pos="2160"/>
        <p:guide pos="2880"/>
      </p:guideLst>
    </p:cSldViewPr>
  </p:slideViewPr>
  <p:outlineViewPr>
    <p:cViewPr>
      <p:scale>
        <a:sx n="33" d="100"/>
        <a:sy n="33" d="100"/>
      </p:scale>
      <p:origin x="0" y="-371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1710" y="-90"/>
      </p:cViewPr>
      <p:guideLst>
        <p:guide orient="horz" pos="2929"/>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3.xml"/><Relationship Id="rId1" Type="http://schemas.microsoft.com/office/2011/relationships/chartStyle" Target="style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4.xml"/><Relationship Id="rId1" Type="http://schemas.microsoft.com/office/2011/relationships/chartStyle" Target="style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5.xml"/><Relationship Id="rId1" Type="http://schemas.microsoft.com/office/2011/relationships/chartStyle" Target="style5.xm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6.xml"/><Relationship Id="rId1" Type="http://schemas.microsoft.com/office/2011/relationships/chartStyle" Target="style6.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b="0"/>
              <a:t>Officer Longevity</a:t>
            </a:r>
          </a:p>
        </c:rich>
      </c:tx>
      <c:layout/>
      <c:overlay val="0"/>
    </c:title>
    <c:autoTitleDeleted val="0"/>
    <c:plotArea>
      <c:layout>
        <c:manualLayout>
          <c:layoutTarget val="inner"/>
          <c:xMode val="edge"/>
          <c:yMode val="edge"/>
          <c:x val="5.4799504228639384E-2"/>
          <c:y val="0.14513904511936246"/>
          <c:w val="0.62785481675903621"/>
          <c:h val="0.80724190726160061"/>
        </c:manualLayout>
      </c:layout>
      <c:pieChart>
        <c:varyColors val="1"/>
        <c:ser>
          <c:idx val="0"/>
          <c:order val="0"/>
          <c:tx>
            <c:strRef>
              <c:f>Sheet1!$B$1</c:f>
              <c:strCache>
                <c:ptCount val="1"/>
                <c:pt idx="0">
                  <c:v>officer longevity</c:v>
                </c:pt>
              </c:strCache>
            </c:strRef>
          </c:tx>
          <c:explosion val="14"/>
          <c:dPt>
            <c:idx val="7"/>
            <c:bubble3D val="0"/>
            <c:explosion val="12"/>
            <c:extLst>
              <c:ext xmlns:c16="http://schemas.microsoft.com/office/drawing/2014/chart" uri="{C3380CC4-5D6E-409C-BE32-E72D297353CC}">
                <c16:uniqueId val="{00000000-7916-44E4-B255-0AA10B91E541}"/>
              </c:ext>
            </c:extLst>
          </c:dPt>
          <c:dLbls>
            <c:dLbl>
              <c:idx val="7"/>
              <c:layout>
                <c:manualLayout>
                  <c:x val="1.8518518518518517E-2"/>
                  <c:y val="7.7473440819897516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7916-44E4-B255-0AA10B91E541}"/>
                </c:ext>
              </c:extLst>
            </c:dLbl>
            <c:spPr>
              <a:noFill/>
              <a:ln>
                <a:noFill/>
              </a:ln>
              <a:effectLst/>
            </c:spPr>
            <c:dLblPos val="inEnd"/>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Sheet1!$A$2:$A$9</c:f>
              <c:strCache>
                <c:ptCount val="8"/>
                <c:pt idx="0">
                  <c:v>2 or fewer</c:v>
                </c:pt>
                <c:pt idx="1">
                  <c:v>3-5</c:v>
                </c:pt>
                <c:pt idx="2">
                  <c:v>6-10</c:v>
                </c:pt>
                <c:pt idx="3">
                  <c:v>11-15</c:v>
                </c:pt>
                <c:pt idx="4">
                  <c:v>16-20</c:v>
                </c:pt>
                <c:pt idx="5">
                  <c:v>21-25</c:v>
                </c:pt>
                <c:pt idx="6">
                  <c:v>26-30</c:v>
                </c:pt>
                <c:pt idx="7">
                  <c:v>more than 30</c:v>
                </c:pt>
              </c:strCache>
            </c:strRef>
          </c:cat>
          <c:val>
            <c:numRef>
              <c:f>Sheet1!$B$2:$B$9</c:f>
              <c:numCache>
                <c:formatCode>General</c:formatCode>
                <c:ptCount val="8"/>
                <c:pt idx="0">
                  <c:v>21</c:v>
                </c:pt>
                <c:pt idx="1">
                  <c:v>7</c:v>
                </c:pt>
                <c:pt idx="2">
                  <c:v>10</c:v>
                </c:pt>
                <c:pt idx="3">
                  <c:v>4</c:v>
                </c:pt>
                <c:pt idx="4">
                  <c:v>4</c:v>
                </c:pt>
                <c:pt idx="5">
                  <c:v>5</c:v>
                </c:pt>
                <c:pt idx="6">
                  <c:v>1</c:v>
                </c:pt>
                <c:pt idx="7">
                  <c:v>1</c:v>
                </c:pt>
              </c:numCache>
            </c:numRef>
          </c:val>
          <c:extLst>
            <c:ext xmlns:c16="http://schemas.microsoft.com/office/drawing/2014/chart" uri="{C3380CC4-5D6E-409C-BE32-E72D297353CC}">
              <c16:uniqueId val="{00000001-7916-44E4-B255-0AA10B91E541}"/>
            </c:ext>
          </c:extLst>
        </c:ser>
        <c:dLbls>
          <c:showLegendKey val="0"/>
          <c:showVal val="1"/>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5660056381842"/>
          <c:y val="5.3506610284825513E-2"/>
          <c:w val="0.77547584329736563"/>
          <c:h val="0.78151260504199827"/>
        </c:manualLayout>
      </c:layout>
      <c:lineChart>
        <c:grouping val="standard"/>
        <c:varyColors val="0"/>
        <c:ser>
          <c:idx val="0"/>
          <c:order val="0"/>
          <c:tx>
            <c:strRef>
              <c:f>Sheet1!$A$2</c:f>
              <c:strCache>
                <c:ptCount val="1"/>
              </c:strCache>
            </c:strRef>
          </c:tx>
          <c:spPr>
            <a:ln w="53274">
              <a:solidFill>
                <a:srgbClr val="0000FF"/>
              </a:solidFill>
              <a:prstDash val="solid"/>
            </a:ln>
          </c:spPr>
          <c:marker>
            <c:symbol val="diamond"/>
            <c:size val="12"/>
            <c:spPr>
              <a:solidFill>
                <a:srgbClr val="FF0000"/>
              </a:solidFill>
              <a:ln>
                <a:solidFill>
                  <a:srgbClr val="FF0000"/>
                </a:solidFill>
                <a:prstDash val="solid"/>
              </a:ln>
            </c:spPr>
          </c:marker>
          <c:dLbls>
            <c:dLbl>
              <c:idx val="0"/>
              <c:layout>
                <c:manualLayout>
                  <c:x val="-4.8111065064235389E-2"/>
                  <c:y val="-4.037437365783828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3AE-47F1-A627-B7F840775E15}"/>
                </c:ext>
              </c:extLst>
            </c:dLbl>
            <c:dLbl>
              <c:idx val="1"/>
              <c:layout>
                <c:manualLayout>
                  <c:x val="-3.9573007321453274E-2"/>
                  <c:y val="-4.952159389167263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3AE-47F1-A627-B7F840775E15}"/>
                </c:ext>
              </c:extLst>
            </c:dLbl>
            <c:dLbl>
              <c:idx val="2"/>
              <c:layout>
                <c:manualLayout>
                  <c:x val="-4.9969135802469138E-2"/>
                  <c:y val="-4.643506367259647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3AE-47F1-A627-B7F840775E15}"/>
                </c:ext>
              </c:extLst>
            </c:dLbl>
            <c:dLbl>
              <c:idx val="3"/>
              <c:layout>
                <c:manualLayout>
                  <c:x val="-4.6947644702307015E-2"/>
                  <c:y val="-5.889286566451926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3AE-47F1-A627-B7F840775E15}"/>
                </c:ext>
              </c:extLst>
            </c:dLbl>
            <c:dLbl>
              <c:idx val="4"/>
              <c:layout>
                <c:manualLayout>
                  <c:x val="-4.6168048072938318E-2"/>
                  <c:y val="-4.924099260319733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6.0315789473684205E-2"/>
                      <c:h val="7.9060606060606067E-2"/>
                    </c:manualLayout>
                  </c15:layout>
                </c:ext>
                <c:ext xmlns:c16="http://schemas.microsoft.com/office/drawing/2014/chart" uri="{C3380CC4-5D6E-409C-BE32-E72D297353CC}">
                  <c16:uniqueId val="{00000004-C3AE-47F1-A627-B7F840775E15}"/>
                </c:ext>
              </c:extLst>
            </c:dLbl>
            <c:dLbl>
              <c:idx val="5"/>
              <c:layout>
                <c:manualLayout>
                  <c:x val="-4.8344729935074035E-2"/>
                  <c:y val="-5.6984967788117506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6.0315789473684205E-2"/>
                      <c:h val="4.5727272727272728E-2"/>
                    </c:manualLayout>
                  </c15:layout>
                </c:ext>
                <c:ext xmlns:c16="http://schemas.microsoft.com/office/drawing/2014/chart" uri="{C3380CC4-5D6E-409C-BE32-E72D297353CC}">
                  <c16:uniqueId val="{00000005-C3AE-47F1-A627-B7F840775E15}"/>
                </c:ext>
              </c:extLst>
            </c:dLbl>
            <c:dLbl>
              <c:idx val="9"/>
              <c:layout>
                <c:manualLayout>
                  <c:x val="-4.0684210526315788E-2"/>
                  <c:y val="-3.953018372703423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17C-46B8-A8C9-CBB87E6ABF68}"/>
                </c:ext>
              </c:extLst>
            </c:dLbl>
            <c:spPr>
              <a:noFill/>
              <a:ln w="35516">
                <a:noFill/>
              </a:ln>
            </c:spPr>
            <c:txPr>
              <a:bodyPr/>
              <a:lstStyle/>
              <a:p>
                <a:pPr>
                  <a:defRPr sz="14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Sheet1!$B$1:$K$1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Sheet1!$B$2:$K$2</c:f>
              <c:numCache>
                <c:formatCode>General</c:formatCode>
                <c:ptCount val="10"/>
                <c:pt idx="0">
                  <c:v>2492</c:v>
                </c:pt>
                <c:pt idx="1">
                  <c:v>2453</c:v>
                </c:pt>
                <c:pt idx="2">
                  <c:v>2105</c:v>
                </c:pt>
                <c:pt idx="3">
                  <c:v>1968</c:v>
                </c:pt>
                <c:pt idx="4">
                  <c:v>2035</c:v>
                </c:pt>
                <c:pt idx="5">
                  <c:v>2178</c:v>
                </c:pt>
                <c:pt idx="6">
                  <c:v>2233</c:v>
                </c:pt>
                <c:pt idx="7">
                  <c:v>2096</c:v>
                </c:pt>
                <c:pt idx="8">
                  <c:v>1656</c:v>
                </c:pt>
                <c:pt idx="9">
                  <c:v>1482</c:v>
                </c:pt>
              </c:numCache>
            </c:numRef>
          </c:val>
          <c:smooth val="0"/>
          <c:extLst>
            <c:ext xmlns:c16="http://schemas.microsoft.com/office/drawing/2014/chart" uri="{C3380CC4-5D6E-409C-BE32-E72D297353CC}">
              <c16:uniqueId val="{00000006-C3AE-47F1-A627-B7F840775E15}"/>
            </c:ext>
          </c:extLst>
        </c:ser>
        <c:dLbls>
          <c:showLegendKey val="0"/>
          <c:showVal val="1"/>
          <c:showCatName val="0"/>
          <c:showSerName val="0"/>
          <c:showPercent val="0"/>
          <c:showBubbleSize val="0"/>
        </c:dLbls>
        <c:marker val="1"/>
        <c:smooth val="0"/>
        <c:axId val="44808832"/>
        <c:axId val="123049472"/>
      </c:lineChart>
      <c:catAx>
        <c:axId val="44808832"/>
        <c:scaling>
          <c:orientation val="minMax"/>
        </c:scaling>
        <c:delete val="0"/>
        <c:axPos val="b"/>
        <c:numFmt formatCode="General" sourceLinked="1"/>
        <c:majorTickMark val="out"/>
        <c:minorTickMark val="none"/>
        <c:tickLblPos val="nextTo"/>
        <c:spPr>
          <a:ln w="4439">
            <a:solidFill>
              <a:schemeClr val="tx1"/>
            </a:solidFill>
            <a:prstDash val="solid"/>
          </a:ln>
        </c:spPr>
        <c:txPr>
          <a:bodyPr rot="0" vert="horz"/>
          <a:lstStyle/>
          <a:p>
            <a:pPr>
              <a:defRPr/>
            </a:pPr>
            <a:endParaRPr lang="en-US"/>
          </a:p>
        </c:txPr>
        <c:crossAx val="123049472"/>
        <c:crosses val="autoZero"/>
        <c:auto val="1"/>
        <c:lblAlgn val="ctr"/>
        <c:lblOffset val="100"/>
        <c:tickLblSkip val="1"/>
        <c:tickMarkSkip val="1"/>
        <c:noMultiLvlLbl val="0"/>
      </c:catAx>
      <c:valAx>
        <c:axId val="123049472"/>
        <c:scaling>
          <c:orientation val="minMax"/>
          <c:max val="5000"/>
          <c:min val="0"/>
        </c:scaling>
        <c:delete val="0"/>
        <c:axPos val="l"/>
        <c:majorGridlines>
          <c:spPr>
            <a:ln w="4439">
              <a:solidFill>
                <a:schemeClr val="tx1"/>
              </a:solidFill>
              <a:prstDash val="solid"/>
            </a:ln>
          </c:spPr>
        </c:majorGridlines>
        <c:numFmt formatCode="General" sourceLinked="1"/>
        <c:majorTickMark val="out"/>
        <c:minorTickMark val="none"/>
        <c:tickLblPos val="nextTo"/>
        <c:spPr>
          <a:ln w="4439">
            <a:solidFill>
              <a:schemeClr val="tx1"/>
            </a:solidFill>
            <a:prstDash val="solid"/>
          </a:ln>
        </c:spPr>
        <c:txPr>
          <a:bodyPr rot="0" vert="horz"/>
          <a:lstStyle/>
          <a:p>
            <a:pPr>
              <a:defRPr/>
            </a:pPr>
            <a:endParaRPr lang="en-US"/>
          </a:p>
        </c:txPr>
        <c:crossAx val="44808832"/>
        <c:crosses val="autoZero"/>
        <c:crossBetween val="between"/>
        <c:majorUnit val="1000"/>
      </c:valAx>
      <c:spPr>
        <a:noFill/>
        <a:ln w="17758">
          <a:solidFill>
            <a:schemeClr val="tx1"/>
          </a:solidFill>
          <a:prstDash val="solid"/>
        </a:ln>
      </c:spPr>
    </c:plotArea>
    <c:plotVisOnly val="1"/>
    <c:dispBlanksAs val="gap"/>
    <c:showDLblsOverMax val="0"/>
  </c:chart>
  <c:spPr>
    <a:noFill/>
    <a:ln>
      <a:noFill/>
    </a:ln>
  </c:spPr>
  <c:txPr>
    <a:bodyPr/>
    <a:lstStyle/>
    <a:p>
      <a:pPr>
        <a:defRPr sz="1600" b="0" i="0" u="none" strike="noStrike" baseline="0">
          <a:solidFill>
            <a:schemeClr val="tx1"/>
          </a:solidFill>
          <a:latin typeface="Calibri" pitchFamily="34" charset="0"/>
          <a:ea typeface="Times New Roman"/>
          <a:cs typeface="Times New Roman"/>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28045105472928"/>
          <c:y val="5.5657869155244483E-2"/>
          <c:w val="0.7860829201905315"/>
          <c:h val="0.77251184834123221"/>
        </c:manualLayout>
      </c:layout>
      <c:lineChart>
        <c:grouping val="standard"/>
        <c:varyColors val="0"/>
        <c:ser>
          <c:idx val="0"/>
          <c:order val="0"/>
          <c:tx>
            <c:strRef>
              <c:f>Sheet1!$A$2</c:f>
              <c:strCache>
                <c:ptCount val="1"/>
              </c:strCache>
            </c:strRef>
          </c:tx>
          <c:spPr>
            <a:ln w="38100">
              <a:solidFill>
                <a:srgbClr val="339966"/>
              </a:solidFill>
              <a:prstDash val="solid"/>
            </a:ln>
          </c:spPr>
          <c:marker>
            <c:symbol val="diamond"/>
            <c:size val="9"/>
            <c:spPr>
              <a:solidFill>
                <a:srgbClr val="FF0000"/>
              </a:solidFill>
              <a:ln>
                <a:solidFill>
                  <a:srgbClr val="FF0000"/>
                </a:solidFill>
                <a:prstDash val="solid"/>
              </a:ln>
            </c:spPr>
          </c:marker>
          <c:dLbls>
            <c:dLbl>
              <c:idx val="0"/>
              <c:layout>
                <c:manualLayout>
                  <c:x val="-2.9691338582677165E-2"/>
                  <c:y val="-5.286628233970753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64C-441A-AFCD-CE109D801951}"/>
                </c:ext>
              </c:extLst>
            </c:dLbl>
            <c:dLbl>
              <c:idx val="1"/>
              <c:layout>
                <c:manualLayout>
                  <c:x val="-3.5547900262467194E-2"/>
                  <c:y val="-4.305586801649793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64C-441A-AFCD-CE109D801951}"/>
                </c:ext>
              </c:extLst>
            </c:dLbl>
            <c:dLbl>
              <c:idx val="2"/>
              <c:layout>
                <c:manualLayout>
                  <c:x val="-3.5432152230971188E-2"/>
                  <c:y val="-3.974901574803149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64C-441A-AFCD-CE109D801951}"/>
                </c:ext>
              </c:extLst>
            </c:dLbl>
            <c:dLbl>
              <c:idx val="3"/>
              <c:layout>
                <c:manualLayout>
                  <c:x val="-3.4135826771653603E-2"/>
                  <c:y val="-4.3165893325834273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5.276666666666667E-2"/>
                      <c:h val="5.6845238095238081E-2"/>
                    </c:manualLayout>
                  </c15:layout>
                </c:ext>
                <c:ext xmlns:c16="http://schemas.microsoft.com/office/drawing/2014/chart" uri="{C3380CC4-5D6E-409C-BE32-E72D297353CC}">
                  <c16:uniqueId val="{00000003-364C-441A-AFCD-CE109D801951}"/>
                </c:ext>
              </c:extLst>
            </c:dLbl>
            <c:dLbl>
              <c:idx val="4"/>
              <c:layout>
                <c:manualLayout>
                  <c:x val="-3.2052230971128609E-2"/>
                  <c:y val="-4.018982002249718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64C-441A-AFCD-CE109D801951}"/>
                </c:ext>
              </c:extLst>
            </c:dLbl>
            <c:dLbl>
              <c:idx val="5"/>
              <c:layout>
                <c:manualLayout>
                  <c:x val="-4.0836745406824144E-2"/>
                  <c:y val="-4.316577615298088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64C-441A-AFCD-CE109D801951}"/>
                </c:ext>
              </c:extLst>
            </c:dLbl>
            <c:dLbl>
              <c:idx val="6"/>
              <c:layout>
                <c:manualLayout>
                  <c:x val="-3.9769028871391075E-2"/>
                  <c:y val="-4.151785714285715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364C-441A-AFCD-CE109D801951}"/>
                </c:ext>
              </c:extLst>
            </c:dLbl>
            <c:dLbl>
              <c:idx val="7"/>
              <c:layout>
                <c:manualLayout>
                  <c:x val="-3.8020866141732286E-2"/>
                  <c:y val="-4.747023809523809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DAA-4B26-9F51-D188C769ECC6}"/>
                </c:ext>
              </c:extLst>
            </c:dLbl>
            <c:dLbl>
              <c:idx val="8"/>
              <c:layout>
                <c:manualLayout>
                  <c:x val="-3.0966666666666667E-2"/>
                  <c:y val="-6.235119047619047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49E-4DAA-B6C8-B3B207BD4730}"/>
                </c:ext>
              </c:extLst>
            </c:dLbl>
            <c:dLbl>
              <c:idx val="9"/>
              <c:layout>
                <c:manualLayout>
                  <c:x val="-3.5966666666666668E-2"/>
                  <c:y val="-4.151785714285714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57B-44A0-ADC9-512AD24CF51B}"/>
                </c:ext>
              </c:extLst>
            </c:dLbl>
            <c:numFmt formatCode="0%" sourceLinked="0"/>
            <c:spPr>
              <a:noFill/>
              <a:ln w="25400">
                <a:noFill/>
              </a:ln>
            </c:spPr>
            <c:txPr>
              <a:bodyPr/>
              <a:lstStyle/>
              <a:p>
                <a:pPr>
                  <a:defRPr sz="14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Sheet1!$B$2:$K$2</c:f>
              <c:numCache>
                <c:formatCode>0.00%</c:formatCode>
                <c:ptCount val="10"/>
                <c:pt idx="0">
                  <c:v>0.8054</c:v>
                </c:pt>
                <c:pt idx="1">
                  <c:v>0.7974</c:v>
                </c:pt>
                <c:pt idx="2">
                  <c:v>0.80089999999999995</c:v>
                </c:pt>
                <c:pt idx="3">
                  <c:v>0.84599999999999997</c:v>
                </c:pt>
                <c:pt idx="4">
                  <c:v>0.8284999999999999</c:v>
                </c:pt>
                <c:pt idx="5">
                  <c:v>0.82050000000000001</c:v>
                </c:pt>
                <c:pt idx="6">
                  <c:v>0.84950000000000003</c:v>
                </c:pt>
                <c:pt idx="7">
                  <c:v>0.74329999999999996</c:v>
                </c:pt>
                <c:pt idx="8">
                  <c:v>0.70230000000000004</c:v>
                </c:pt>
                <c:pt idx="9">
                  <c:v>0.72870000000000001</c:v>
                </c:pt>
              </c:numCache>
            </c:numRef>
          </c:val>
          <c:smooth val="0"/>
          <c:extLst>
            <c:ext xmlns:c16="http://schemas.microsoft.com/office/drawing/2014/chart" uri="{C3380CC4-5D6E-409C-BE32-E72D297353CC}">
              <c16:uniqueId val="{00000007-364C-441A-AFCD-CE109D801951}"/>
            </c:ext>
          </c:extLst>
        </c:ser>
        <c:dLbls>
          <c:showLegendKey val="0"/>
          <c:showVal val="1"/>
          <c:showCatName val="0"/>
          <c:showSerName val="0"/>
          <c:showPercent val="0"/>
          <c:showBubbleSize val="0"/>
        </c:dLbls>
        <c:marker val="1"/>
        <c:smooth val="0"/>
        <c:axId val="121857920"/>
        <c:axId val="121860864"/>
      </c:lineChart>
      <c:catAx>
        <c:axId val="121857920"/>
        <c:scaling>
          <c:orientation val="minMax"/>
        </c:scaling>
        <c:delete val="0"/>
        <c:axPos val="b"/>
        <c:numFmt formatCode="General" sourceLinked="1"/>
        <c:majorTickMark val="out"/>
        <c:minorTickMark val="none"/>
        <c:tickLblPos val="nextTo"/>
        <c:spPr>
          <a:ln w="3175">
            <a:solidFill>
              <a:schemeClr val="tx1"/>
            </a:solidFill>
            <a:prstDash val="solid"/>
          </a:ln>
        </c:spPr>
        <c:txPr>
          <a:bodyPr rot="0" vert="horz"/>
          <a:lstStyle/>
          <a:p>
            <a:pPr>
              <a:defRPr/>
            </a:pPr>
            <a:endParaRPr lang="en-US"/>
          </a:p>
        </c:txPr>
        <c:crossAx val="121860864"/>
        <c:crosses val="autoZero"/>
        <c:auto val="1"/>
        <c:lblAlgn val="ctr"/>
        <c:lblOffset val="100"/>
        <c:tickLblSkip val="1"/>
        <c:tickMarkSkip val="1"/>
        <c:noMultiLvlLbl val="0"/>
      </c:catAx>
      <c:valAx>
        <c:axId val="121860864"/>
        <c:scaling>
          <c:orientation val="minMax"/>
          <c:max val="1"/>
          <c:min val="0"/>
        </c:scaling>
        <c:delete val="0"/>
        <c:axPos val="l"/>
        <c:majorGridlines>
          <c:spPr>
            <a:ln w="3175">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prstDash val="solid"/>
            </a:ln>
          </c:spPr>
        </c:majorGridlines>
        <c:numFmt formatCode="0%" sourceLinked="0"/>
        <c:majorTickMark val="out"/>
        <c:minorTickMark val="none"/>
        <c:tickLblPos val="nextTo"/>
        <c:spPr>
          <a:ln w="3175">
            <a:solidFill>
              <a:schemeClr val="tx1"/>
            </a:solidFill>
            <a:prstDash val="solid"/>
          </a:ln>
        </c:spPr>
        <c:txPr>
          <a:bodyPr rot="0" vert="horz"/>
          <a:lstStyle/>
          <a:p>
            <a:pPr>
              <a:defRPr sz="1400"/>
            </a:pPr>
            <a:endParaRPr lang="en-US"/>
          </a:p>
        </c:txPr>
        <c:crossAx val="121857920"/>
        <c:crosses val="autoZero"/>
        <c:crossBetween val="between"/>
        <c:majorUnit val="0.25"/>
      </c:valAx>
      <c:spPr>
        <a:noFill/>
        <a:ln w="12700">
          <a:solidFill>
            <a:schemeClr val="tx1"/>
          </a:solidFill>
          <a:prstDash val="solid"/>
        </a:ln>
      </c:spPr>
    </c:plotArea>
    <c:plotVisOnly val="1"/>
    <c:dispBlanksAs val="gap"/>
    <c:showDLblsOverMax val="0"/>
  </c:chart>
  <c:spPr>
    <a:noFill/>
    <a:ln>
      <a:noFill/>
    </a:ln>
  </c:spPr>
  <c:txPr>
    <a:bodyPr/>
    <a:lstStyle/>
    <a:p>
      <a:pPr>
        <a:defRPr sz="1600" b="0"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38461538461539"/>
          <c:y val="7.10900473933649E-2"/>
          <c:w val="0.87220843672459136"/>
          <c:h val="0.77251184834123221"/>
        </c:manualLayout>
      </c:layout>
      <c:lineChart>
        <c:grouping val="standard"/>
        <c:varyColors val="0"/>
        <c:ser>
          <c:idx val="0"/>
          <c:order val="0"/>
          <c:tx>
            <c:strRef>
              <c:f>Sheet1!$A$2</c:f>
              <c:strCache>
                <c:ptCount val="1"/>
              </c:strCache>
            </c:strRef>
          </c:tx>
          <c:spPr>
            <a:ln w="38100">
              <a:solidFill>
                <a:srgbClr val="FF0000"/>
              </a:solidFill>
              <a:prstDash val="solid"/>
            </a:ln>
          </c:spPr>
          <c:marker>
            <c:symbol val="triangle"/>
            <c:size val="5"/>
            <c:spPr>
              <a:solidFill>
                <a:srgbClr val="FF0000"/>
              </a:solidFill>
              <a:ln>
                <a:solidFill>
                  <a:srgbClr val="FF0000"/>
                </a:solidFill>
                <a:prstDash val="solid"/>
              </a:ln>
            </c:spPr>
          </c:marker>
          <c:dLbls>
            <c:dLbl>
              <c:idx val="0"/>
              <c:layout>
                <c:manualLayout>
                  <c:x val="-3.1801502753332302E-2"/>
                  <c:y val="-3.844123651210265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5EB-4625-AFE2-B56E51CB1D66}"/>
                </c:ext>
              </c:extLst>
            </c:dLbl>
            <c:dLbl>
              <c:idx val="1"/>
              <c:layout>
                <c:manualLayout>
                  <c:x val="-2.0363594256600278E-2"/>
                  <c:y val="-4.152765626518910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5EB-4625-AFE2-B56E51CB1D66}"/>
                </c:ext>
              </c:extLst>
            </c:dLbl>
            <c:dLbl>
              <c:idx val="2"/>
              <c:layout>
                <c:manualLayout>
                  <c:x val="-3.0167515825227788E-2"/>
                  <c:y val="-4.152765626518907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5EB-4625-AFE2-B56E51CB1D66}"/>
                </c:ext>
              </c:extLst>
            </c:dLbl>
            <c:dLbl>
              <c:idx val="3"/>
              <c:layout>
                <c:manualLayout>
                  <c:x val="-3.8337450465750607E-2"/>
                  <c:y val="-3.844123651210265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5EB-4625-AFE2-B56E51CB1D66}"/>
                </c:ext>
              </c:extLst>
            </c:dLbl>
            <c:dLbl>
              <c:idx val="4"/>
              <c:layout>
                <c:manualLayout>
                  <c:x val="-2.6899541969018639E-2"/>
                  <c:y val="-3.5354816759016236E-2"/>
                </c:manualLayout>
              </c:layout>
              <c:tx>
                <c:rich>
                  <a:bodyPr/>
                  <a:lstStyle/>
                  <a:p>
                    <a:r>
                      <a:rPr lang="en-US" dirty="0" smtClean="0"/>
                      <a:t>66%</a:t>
                    </a:r>
                    <a:endParaRPr lang="en-US" dirty="0"/>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5EB-4625-AFE2-B56E51CB1D66}"/>
                </c:ext>
              </c:extLst>
            </c:dLbl>
            <c:dLbl>
              <c:idx val="5"/>
              <c:layout>
                <c:manualLayout>
                  <c:x val="-2.689954196901858E-2"/>
                  <c:y val="-4.152765626518907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C30-425F-8C05-A9CA6C809C21}"/>
                </c:ext>
              </c:extLst>
            </c:dLbl>
            <c:dLbl>
              <c:idx val="6"/>
              <c:layout>
                <c:manualLayout>
                  <c:x val="-2.5265555040914003E-2"/>
                  <c:y val="-4.770049577136194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C30-425F-8C05-A9CA6C809C21}"/>
                </c:ext>
              </c:extLst>
            </c:dLbl>
            <c:dLbl>
              <c:idx val="7"/>
              <c:layout>
                <c:manualLayout>
                  <c:x val="-2.4497709845092894E-2"/>
                  <c:y val="-4.152765626518907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C30-425F-8C05-A9CA6C809C21}"/>
                </c:ext>
              </c:extLst>
            </c:dLbl>
            <c:dLbl>
              <c:idx val="8"/>
              <c:layout>
                <c:manualLayout>
                  <c:x val="-2.0074751685451083E-2"/>
                  <c:y val="-3.844123651210265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4BF-4ABE-855F-FC3A6E0F0F28}"/>
                </c:ext>
              </c:extLst>
            </c:dLbl>
            <c:dLbl>
              <c:idx val="9"/>
              <c:layout>
                <c:manualLayout>
                  <c:x val="-2.830103957593548E-2"/>
                  <c:y val="-3.535481675901629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C27-480C-AF65-15567176C123}"/>
                </c:ext>
              </c:extLst>
            </c:dLbl>
            <c:numFmt formatCode="0%" sourceLinked="0"/>
            <c:spPr>
              <a:noFill/>
              <a:ln w="25400">
                <a:noFill/>
              </a:ln>
            </c:spPr>
            <c:txPr>
              <a:bodyPr/>
              <a:lstStyle/>
              <a:p>
                <a:pPr>
                  <a:defRPr sz="14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Sheet1!$B$2:$K$2</c:f>
              <c:numCache>
                <c:formatCode>0.00%</c:formatCode>
                <c:ptCount val="10"/>
                <c:pt idx="0">
                  <c:v>0.66299999999999992</c:v>
                </c:pt>
                <c:pt idx="1">
                  <c:v>0.68480000000000008</c:v>
                </c:pt>
                <c:pt idx="2">
                  <c:v>0.66210000000000002</c:v>
                </c:pt>
                <c:pt idx="3">
                  <c:v>0.6694</c:v>
                </c:pt>
                <c:pt idx="4">
                  <c:v>0.64629999999999999</c:v>
                </c:pt>
                <c:pt idx="5">
                  <c:v>0.65930000000000011</c:v>
                </c:pt>
                <c:pt idx="6">
                  <c:v>0.69920000000000004</c:v>
                </c:pt>
                <c:pt idx="7">
                  <c:v>0.64230000000000009</c:v>
                </c:pt>
                <c:pt idx="8">
                  <c:v>0.61370000000000002</c:v>
                </c:pt>
                <c:pt idx="9">
                  <c:v>0.60099999999999998</c:v>
                </c:pt>
              </c:numCache>
            </c:numRef>
          </c:val>
          <c:smooth val="0"/>
          <c:extLst>
            <c:ext xmlns:c16="http://schemas.microsoft.com/office/drawing/2014/chart" uri="{C3380CC4-5D6E-409C-BE32-E72D297353CC}">
              <c16:uniqueId val="{00000005-F5EB-4625-AFE2-B56E51CB1D66}"/>
            </c:ext>
          </c:extLst>
        </c:ser>
        <c:dLbls>
          <c:showLegendKey val="0"/>
          <c:showVal val="1"/>
          <c:showCatName val="0"/>
          <c:showSerName val="0"/>
          <c:showPercent val="0"/>
          <c:showBubbleSize val="0"/>
        </c:dLbls>
        <c:marker val="1"/>
        <c:smooth val="0"/>
        <c:axId val="36638720"/>
        <c:axId val="36641408"/>
      </c:lineChart>
      <c:catAx>
        <c:axId val="36638720"/>
        <c:scaling>
          <c:orientation val="minMax"/>
        </c:scaling>
        <c:delete val="0"/>
        <c:axPos val="b"/>
        <c:numFmt formatCode="General" sourceLinked="1"/>
        <c:majorTickMark val="out"/>
        <c:minorTickMark val="none"/>
        <c:tickLblPos val="nextTo"/>
        <c:spPr>
          <a:ln w="3175">
            <a:solidFill>
              <a:schemeClr val="tx1"/>
            </a:solidFill>
            <a:prstDash val="solid"/>
          </a:ln>
        </c:spPr>
        <c:txPr>
          <a:bodyPr rot="0" vert="horz"/>
          <a:lstStyle/>
          <a:p>
            <a:pPr>
              <a:defRPr sz="1600"/>
            </a:pPr>
            <a:endParaRPr lang="en-US"/>
          </a:p>
        </c:txPr>
        <c:crossAx val="36641408"/>
        <c:crosses val="autoZero"/>
        <c:auto val="1"/>
        <c:lblAlgn val="ctr"/>
        <c:lblOffset val="100"/>
        <c:tickLblSkip val="1"/>
        <c:tickMarkSkip val="1"/>
        <c:noMultiLvlLbl val="0"/>
      </c:catAx>
      <c:valAx>
        <c:axId val="36641408"/>
        <c:scaling>
          <c:orientation val="minMax"/>
          <c:max val="1"/>
          <c:min val="0"/>
        </c:scaling>
        <c:delete val="0"/>
        <c:axPos val="l"/>
        <c:majorGridlines>
          <c:spPr>
            <a:ln w="3175">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prstDash val="solid"/>
            </a:ln>
          </c:spPr>
        </c:majorGridlines>
        <c:numFmt formatCode="0%" sourceLinked="0"/>
        <c:majorTickMark val="out"/>
        <c:minorTickMark val="none"/>
        <c:tickLblPos val="nextTo"/>
        <c:spPr>
          <a:ln w="3175">
            <a:solidFill>
              <a:schemeClr val="tx1"/>
            </a:solidFill>
            <a:prstDash val="solid"/>
          </a:ln>
        </c:spPr>
        <c:txPr>
          <a:bodyPr rot="0" vert="horz"/>
          <a:lstStyle/>
          <a:p>
            <a:pPr>
              <a:defRPr sz="1600"/>
            </a:pPr>
            <a:endParaRPr lang="en-US"/>
          </a:p>
        </c:txPr>
        <c:crossAx val="36638720"/>
        <c:crosses val="autoZero"/>
        <c:crossBetween val="between"/>
        <c:majorUnit val="0.25"/>
        <c:minorUnit val="0.05"/>
      </c:valAx>
      <c:spPr>
        <a:noFill/>
        <a:ln w="12700">
          <a:solidFill>
            <a:schemeClr val="tx1"/>
          </a:solidFill>
          <a:prstDash val="solid"/>
        </a:ln>
      </c:spPr>
    </c:plotArea>
    <c:plotVisOnly val="1"/>
    <c:dispBlanksAs val="gap"/>
    <c:showDLblsOverMax val="0"/>
  </c:chart>
  <c:spPr>
    <a:noFill/>
    <a:ln>
      <a:noFill/>
    </a:ln>
  </c:spPr>
  <c:txPr>
    <a:bodyPr/>
    <a:lstStyle/>
    <a:p>
      <a:pPr>
        <a:defRPr sz="1800" b="0" i="0" u="none" strike="noStrike" baseline="0">
          <a:solidFill>
            <a:schemeClr val="tx1"/>
          </a:solidFill>
          <a:latin typeface="+mn-lt"/>
          <a:ea typeface="Times New Roman"/>
          <a:cs typeface="Times New Roman"/>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Suicide</a:t>
            </a:r>
            <a:r>
              <a:rPr lang="en-US" baseline="0" dirty="0" smtClean="0"/>
              <a:t> Calls</a:t>
            </a:r>
            <a:endParaRPr lang="en-US" dirty="0"/>
          </a:p>
        </c:rich>
      </c:tx>
      <c:layout>
        <c:manualLayout>
          <c:xMode val="edge"/>
          <c:yMode val="edge"/>
          <c:x val="0.3568920109301405"/>
          <c:y val="1.8518417956376144E-2"/>
        </c:manualLayout>
      </c:layout>
      <c:overlay val="0"/>
    </c:title>
    <c:autoTitleDeleted val="0"/>
    <c:plotArea>
      <c:layout>
        <c:manualLayout>
          <c:layoutTarget val="inner"/>
          <c:xMode val="edge"/>
          <c:yMode val="edge"/>
          <c:x val="0.15191968503937009"/>
          <c:y val="0.16466827063283757"/>
          <c:w val="0.79474698162729662"/>
          <c:h val="0.7183513171964615"/>
        </c:manualLayout>
      </c:layout>
      <c:barChart>
        <c:barDir val="col"/>
        <c:grouping val="clustered"/>
        <c:varyColors val="0"/>
        <c:ser>
          <c:idx val="0"/>
          <c:order val="0"/>
          <c:tx>
            <c:strRef>
              <c:f>Sheet1!$B$1</c:f>
              <c:strCache>
                <c:ptCount val="1"/>
                <c:pt idx="0">
                  <c:v>Series 1</c:v>
                </c:pt>
              </c:strCache>
            </c:strRef>
          </c:tx>
          <c:invertIfNegative val="0"/>
          <c:dLbls>
            <c:dLbl>
              <c:idx val="0"/>
              <c:layout>
                <c:manualLayout>
                  <c:x val="2.8538812785388126E-3"/>
                  <c:y val="2.586206896551724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442-4C1B-B79B-0F014F93CE87}"/>
                </c:ext>
              </c:extLst>
            </c:dLbl>
            <c:dLbl>
              <c:idx val="1"/>
              <c:layout>
                <c:manualLayout>
                  <c:x val="0"/>
                  <c:y val="2.586206896551724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442-4C1B-B79B-0F014F93CE87}"/>
                </c:ext>
              </c:extLst>
            </c:dLbl>
            <c:dLbl>
              <c:idx val="2"/>
              <c:layout>
                <c:manualLayout>
                  <c:x val="2.8538812785388126E-3"/>
                  <c:y val="1.724137931034482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442-4C1B-B79B-0F014F93CE87}"/>
                </c:ext>
              </c:extLst>
            </c:dLbl>
            <c:dLbl>
              <c:idx val="3"/>
              <c:layout>
                <c:manualLayout>
                  <c:x val="-2.8538812785388126E-3"/>
                  <c:y val="8.6206896551724137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442-4C1B-B79B-0F014F93CE87}"/>
                </c:ext>
              </c:extLst>
            </c:dLbl>
            <c:dLbl>
              <c:idx val="4"/>
              <c:layout>
                <c:manualLayout>
                  <c:x val="0"/>
                  <c:y val="2.298850574712643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442-4C1B-B79B-0F014F93CE87}"/>
                </c:ext>
              </c:extLst>
            </c:dLbl>
            <c:dLbl>
              <c:idx val="5"/>
              <c:layout>
                <c:manualLayout>
                  <c:x val="-8.5616438356164379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442-4C1B-B79B-0F014F93CE87}"/>
                </c:ext>
              </c:extLst>
            </c:dLbl>
            <c:dLbl>
              <c:idx val="6"/>
              <c:layout>
                <c:manualLayout>
                  <c:x val="5.7077625570776253E-3"/>
                  <c:y val="1.149425287356319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884-4109-89C5-B7542F81F602}"/>
                </c:ext>
              </c:extLst>
            </c:dLbl>
            <c:dLbl>
              <c:idx val="7"/>
              <c:layout>
                <c:manualLayout>
                  <c:x val="-1.04641104723452E-16"/>
                  <c:y val="1.724137931034482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CCF-4ACF-A033-4F36A1A29809}"/>
                </c:ext>
              </c:extLst>
            </c:dLbl>
            <c:dLbl>
              <c:idx val="8"/>
              <c:layout>
                <c:manualLayout>
                  <c:x val="0"/>
                  <c:y val="1.149425287356321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884-4109-89C5-B7542F81F602}"/>
                </c:ext>
              </c:extLst>
            </c:dLbl>
            <c:dLbl>
              <c:idx val="9"/>
              <c:layout>
                <c:manualLayout>
                  <c:x val="-2.8538812785389176E-3"/>
                  <c:y val="2.011494252873568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C67-4786-8011-B3D1C9767E48}"/>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Sheet1!$B$2:$B$11</c:f>
              <c:numCache>
                <c:formatCode>General</c:formatCode>
                <c:ptCount val="10"/>
                <c:pt idx="0">
                  <c:v>187</c:v>
                </c:pt>
                <c:pt idx="1">
                  <c:v>187</c:v>
                </c:pt>
                <c:pt idx="2">
                  <c:v>178</c:v>
                </c:pt>
                <c:pt idx="3">
                  <c:v>217</c:v>
                </c:pt>
                <c:pt idx="4">
                  <c:v>180</c:v>
                </c:pt>
                <c:pt idx="5">
                  <c:v>195</c:v>
                </c:pt>
                <c:pt idx="6">
                  <c:v>218</c:v>
                </c:pt>
                <c:pt idx="7">
                  <c:v>166</c:v>
                </c:pt>
                <c:pt idx="8">
                  <c:v>127</c:v>
                </c:pt>
                <c:pt idx="9">
                  <c:v>123</c:v>
                </c:pt>
              </c:numCache>
            </c:numRef>
          </c:val>
          <c:extLst>
            <c:ext xmlns:c16="http://schemas.microsoft.com/office/drawing/2014/chart" uri="{C3380CC4-5D6E-409C-BE32-E72D297353CC}">
              <c16:uniqueId val="{00000000-8E7F-494B-AEA4-497161FFF45B}"/>
            </c:ext>
          </c:extLst>
        </c:ser>
        <c:dLbls>
          <c:dLblPos val="outEnd"/>
          <c:showLegendKey val="0"/>
          <c:showVal val="1"/>
          <c:showCatName val="0"/>
          <c:showSerName val="0"/>
          <c:showPercent val="0"/>
          <c:showBubbleSize val="0"/>
        </c:dLbls>
        <c:gapWidth val="150"/>
        <c:axId val="36404608"/>
        <c:axId val="36406400"/>
      </c:barChart>
      <c:catAx>
        <c:axId val="36404608"/>
        <c:scaling>
          <c:orientation val="minMax"/>
        </c:scaling>
        <c:delete val="0"/>
        <c:axPos val="b"/>
        <c:numFmt formatCode="General" sourceLinked="1"/>
        <c:majorTickMark val="out"/>
        <c:minorTickMark val="none"/>
        <c:tickLblPos val="nextTo"/>
        <c:txPr>
          <a:bodyPr rot="840000" anchor="t" anchorCtr="1"/>
          <a:lstStyle/>
          <a:p>
            <a:pPr>
              <a:defRPr sz="1200" baseline="0"/>
            </a:pPr>
            <a:endParaRPr lang="en-US"/>
          </a:p>
        </c:txPr>
        <c:crossAx val="36406400"/>
        <c:crosses val="autoZero"/>
        <c:auto val="1"/>
        <c:lblAlgn val="ctr"/>
        <c:lblOffset val="100"/>
        <c:noMultiLvlLbl val="0"/>
      </c:catAx>
      <c:valAx>
        <c:axId val="36406400"/>
        <c:scaling>
          <c:orientation val="minMax"/>
        </c:scaling>
        <c:delete val="0"/>
        <c:axPos val="l"/>
        <c:majorGridlines/>
        <c:numFmt formatCode="General" sourceLinked="1"/>
        <c:majorTickMark val="out"/>
        <c:minorTickMark val="none"/>
        <c:tickLblPos val="nextTo"/>
        <c:crossAx val="364046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manualLayout>
          <c:layoutTarget val="inner"/>
          <c:xMode val="edge"/>
          <c:yMode val="edge"/>
          <c:x val="0.10468026723932236"/>
          <c:y val="8.1033423400411142E-2"/>
          <c:w val="0.88833746898260335"/>
          <c:h val="0.65829145728646365"/>
        </c:manualLayout>
      </c:layout>
      <c:barChart>
        <c:barDir val="col"/>
        <c:grouping val="clustered"/>
        <c:varyColors val="0"/>
        <c:ser>
          <c:idx val="0"/>
          <c:order val="0"/>
          <c:tx>
            <c:strRef>
              <c:f>Sheet1!$A$2</c:f>
              <c:strCache>
                <c:ptCount val="1"/>
                <c:pt idx="0">
                  <c:v>Cleared</c:v>
                </c:pt>
              </c:strCache>
            </c:strRef>
          </c:tx>
          <c:spPr>
            <a:solidFill>
              <a:schemeClr val="bg2">
                <a:lumMod val="50000"/>
              </a:schemeClr>
            </a:solidFill>
          </c:spPr>
          <c:invertIfNegative val="0"/>
          <c:dLbls>
            <c:dLbl>
              <c:idx val="0"/>
              <c:layout>
                <c:manualLayout>
                  <c:x val="-7.8432916473676114E-3"/>
                  <c:y val="8.484848754787307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644-4494-9DE2-0671CFA3E937}"/>
                </c:ext>
              </c:extLst>
            </c:dLbl>
            <c:dLbl>
              <c:idx val="1"/>
              <c:layout>
                <c:manualLayout>
                  <c:x val="-1.7647058823529377E-2"/>
                  <c:y val="5.6565658365248022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644-4494-9DE2-0671CFA3E937}"/>
                </c:ext>
              </c:extLst>
            </c:dLbl>
            <c:dLbl>
              <c:idx val="2"/>
              <c:layout>
                <c:manualLayout>
                  <c:x val="-7.8431372549019607E-3"/>
                  <c:y val="1.696947481013207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644-4494-9DE2-0671CFA3E937}"/>
                </c:ext>
              </c:extLst>
            </c:dLbl>
            <c:dLbl>
              <c:idx val="3"/>
              <c:layout>
                <c:manualLayout>
                  <c:x val="-7.8431372549019624E-3"/>
                  <c:y val="8.484848754787322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644-4494-9DE2-0671CFA3E937}"/>
                </c:ext>
              </c:extLst>
            </c:dLbl>
            <c:dLbl>
              <c:idx val="4"/>
              <c:layout>
                <c:manualLayout>
                  <c:x val="-1.1764705882352941E-2"/>
                  <c:y val="1.97975350289520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644-4494-9DE2-0671CFA3E937}"/>
                </c:ext>
              </c:extLst>
            </c:dLbl>
            <c:dLbl>
              <c:idx val="5"/>
              <c:layout>
                <c:manualLayout>
                  <c:x val="-9.8039215686274508E-3"/>
                  <c:y val="5.6565658365248022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644-4494-9DE2-0671CFA3E937}"/>
                </c:ext>
              </c:extLst>
            </c:dLbl>
            <c:dLbl>
              <c:idx val="6"/>
              <c:layout>
                <c:manualLayout>
                  <c:x val="-7.8431372549019607E-3"/>
                  <c:y val="2.8282829182624011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B644-4494-9DE2-0671CFA3E937}"/>
                </c:ext>
              </c:extLst>
            </c:dLbl>
            <c:dLbl>
              <c:idx val="7"/>
              <c:layout>
                <c:manualLayout>
                  <c:x val="-1.1764705882352941E-2"/>
                  <c:y val="1.696969750957435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0E6-4FCE-85BB-2AF03884A639}"/>
                </c:ext>
              </c:extLst>
            </c:dLbl>
            <c:dLbl>
              <c:idx val="8"/>
              <c:layout>
                <c:manualLayout>
                  <c:x val="-1.7647058823529412E-2"/>
                  <c:y val="1.979798042783675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0E6-4FCE-85BB-2AF03884A639}"/>
                </c:ext>
              </c:extLst>
            </c:dLbl>
            <c:dLbl>
              <c:idx val="9"/>
              <c:layout>
                <c:manualLayout>
                  <c:x val="-1.3725490196078575E-2"/>
                  <c:y val="1.414141459131200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CB0-4170-8167-AB247C9A1B6A}"/>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Sheet1!$B$2:$K$2</c:f>
              <c:numCache>
                <c:formatCode>General</c:formatCode>
                <c:ptCount val="10"/>
                <c:pt idx="0">
                  <c:v>369</c:v>
                </c:pt>
                <c:pt idx="1">
                  <c:v>332</c:v>
                </c:pt>
                <c:pt idx="2">
                  <c:v>345</c:v>
                </c:pt>
                <c:pt idx="3">
                  <c:v>231</c:v>
                </c:pt>
                <c:pt idx="4">
                  <c:v>192</c:v>
                </c:pt>
                <c:pt idx="5">
                  <c:v>171</c:v>
                </c:pt>
                <c:pt idx="6">
                  <c:v>275</c:v>
                </c:pt>
                <c:pt idx="7">
                  <c:v>440</c:v>
                </c:pt>
                <c:pt idx="8">
                  <c:v>443</c:v>
                </c:pt>
                <c:pt idx="9">
                  <c:v>327</c:v>
                </c:pt>
              </c:numCache>
            </c:numRef>
          </c:val>
          <c:extLst>
            <c:ext xmlns:c16="http://schemas.microsoft.com/office/drawing/2014/chart" uri="{C3380CC4-5D6E-409C-BE32-E72D297353CC}">
              <c16:uniqueId val="{00000007-B644-4494-9DE2-0671CFA3E937}"/>
            </c:ext>
          </c:extLst>
        </c:ser>
        <c:ser>
          <c:idx val="1"/>
          <c:order val="1"/>
          <c:tx>
            <c:strRef>
              <c:f>Sheet1!$A$3</c:f>
              <c:strCache>
                <c:ptCount val="1"/>
                <c:pt idx="0">
                  <c:v>Assigned</c:v>
                </c:pt>
              </c:strCache>
            </c:strRef>
          </c:tx>
          <c:spPr>
            <a:solidFill>
              <a:schemeClr val="accent5">
                <a:lumMod val="75000"/>
              </a:schemeClr>
            </a:solidFill>
          </c:spPr>
          <c:invertIfNegative val="0"/>
          <c:dLbls>
            <c:dLbl>
              <c:idx val="0"/>
              <c:layout>
                <c:manualLayout>
                  <c:x val="1.9607843137254923E-3"/>
                  <c:y val="2.8282829182624419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B644-4494-9DE2-0671CFA3E937}"/>
                </c:ext>
              </c:extLst>
            </c:dLbl>
            <c:dLbl>
              <c:idx val="1"/>
              <c:layout>
                <c:manualLayout>
                  <c:x val="1.9607843137254923E-3"/>
                  <c:y val="5.6565658365248022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B644-4494-9DE2-0671CFA3E937}"/>
                </c:ext>
              </c:extLst>
            </c:dLbl>
            <c:dLbl>
              <c:idx val="2"/>
              <c:layout>
                <c:manualLayout>
                  <c:x val="0"/>
                  <c:y val="1.131313167304960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B644-4494-9DE2-0671CFA3E937}"/>
                </c:ext>
              </c:extLst>
            </c:dLbl>
            <c:dLbl>
              <c:idx val="3"/>
              <c:layout>
                <c:manualLayout>
                  <c:x val="1.9607843137254923E-3"/>
                  <c:y val="8.484848754787322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B644-4494-9DE2-0671CFA3E937}"/>
                </c:ext>
              </c:extLst>
            </c:dLbl>
            <c:dLbl>
              <c:idx val="4"/>
              <c:layout>
                <c:manualLayout>
                  <c:x val="-1.1764705882352941E-2"/>
                  <c:y val="1.696969750957435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B644-4494-9DE2-0671CFA3E937}"/>
                </c:ext>
              </c:extLst>
            </c:dLbl>
            <c:dLbl>
              <c:idx val="5"/>
              <c:layout>
                <c:manualLayout>
                  <c:x val="-3.9215686274510523E-3"/>
                  <c:y val="1.979798042783675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B644-4494-9DE2-0671CFA3E937}"/>
                </c:ext>
              </c:extLst>
            </c:dLbl>
            <c:dLbl>
              <c:idx val="6"/>
              <c:layout>
                <c:manualLayout>
                  <c:x val="-7.8431372549019607E-3"/>
                  <c:y val="-5.6565658365248022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B644-4494-9DE2-0671CFA3E937}"/>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Sheet1!$B$1:$K$1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Sheet1!$B$3:$K$3</c:f>
              <c:numCache>
                <c:formatCode>General</c:formatCode>
                <c:ptCount val="10"/>
                <c:pt idx="0">
                  <c:v>592</c:v>
                </c:pt>
                <c:pt idx="1">
                  <c:v>608</c:v>
                </c:pt>
                <c:pt idx="2">
                  <c:v>676</c:v>
                </c:pt>
                <c:pt idx="3">
                  <c:v>524</c:v>
                </c:pt>
                <c:pt idx="4">
                  <c:v>441</c:v>
                </c:pt>
                <c:pt idx="5">
                  <c:v>446</c:v>
                </c:pt>
                <c:pt idx="6">
                  <c:v>593</c:v>
                </c:pt>
                <c:pt idx="7">
                  <c:v>793</c:v>
                </c:pt>
                <c:pt idx="8">
                  <c:v>860</c:v>
                </c:pt>
                <c:pt idx="9">
                  <c:v>650</c:v>
                </c:pt>
              </c:numCache>
            </c:numRef>
          </c:val>
          <c:extLst>
            <c:ext xmlns:c16="http://schemas.microsoft.com/office/drawing/2014/chart" uri="{C3380CC4-5D6E-409C-BE32-E72D297353CC}">
              <c16:uniqueId val="{0000000F-B644-4494-9DE2-0671CFA3E937}"/>
            </c:ext>
          </c:extLst>
        </c:ser>
        <c:dLbls>
          <c:showLegendKey val="0"/>
          <c:showVal val="1"/>
          <c:showCatName val="0"/>
          <c:showSerName val="0"/>
          <c:showPercent val="0"/>
          <c:showBubbleSize val="0"/>
        </c:dLbls>
        <c:gapWidth val="150"/>
        <c:axId val="36435840"/>
        <c:axId val="36437376"/>
      </c:barChart>
      <c:catAx>
        <c:axId val="36435840"/>
        <c:scaling>
          <c:orientation val="minMax"/>
        </c:scaling>
        <c:delete val="0"/>
        <c:axPos val="b"/>
        <c:numFmt formatCode="General" sourceLinked="1"/>
        <c:majorTickMark val="out"/>
        <c:minorTickMark val="none"/>
        <c:tickLblPos val="nextTo"/>
        <c:txPr>
          <a:bodyPr rot="0" vert="horz"/>
          <a:lstStyle/>
          <a:p>
            <a:pPr>
              <a:defRPr/>
            </a:pPr>
            <a:endParaRPr lang="en-US"/>
          </a:p>
        </c:txPr>
        <c:crossAx val="36437376"/>
        <c:crosses val="autoZero"/>
        <c:auto val="1"/>
        <c:lblAlgn val="ctr"/>
        <c:lblOffset val="100"/>
        <c:tickLblSkip val="1"/>
        <c:tickMarkSkip val="1"/>
        <c:noMultiLvlLbl val="0"/>
      </c:catAx>
      <c:valAx>
        <c:axId val="36437376"/>
        <c:scaling>
          <c:orientation val="minMax"/>
        </c:scaling>
        <c:delete val="0"/>
        <c:axPos val="l"/>
        <c:majorGridlines>
          <c:spP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c:spPr>
        </c:majorGridlines>
        <c:numFmt formatCode="General" sourceLinked="1"/>
        <c:majorTickMark val="out"/>
        <c:minorTickMark val="none"/>
        <c:tickLblPos val="nextTo"/>
        <c:txPr>
          <a:bodyPr rot="0" vert="horz"/>
          <a:lstStyle/>
          <a:p>
            <a:pPr>
              <a:defRPr/>
            </a:pPr>
            <a:endParaRPr lang="en-US"/>
          </a:p>
        </c:txPr>
        <c:crossAx val="36435840"/>
        <c:crosses val="autoZero"/>
        <c:crossBetween val="between"/>
      </c:valAx>
    </c:plotArea>
    <c:legend>
      <c:legendPos val="b"/>
      <c:layout>
        <c:manualLayout>
          <c:xMode val="edge"/>
          <c:yMode val="edge"/>
          <c:x val="0.35242380731820289"/>
          <c:y val="0.87857557873460856"/>
          <c:w val="0.37767129844063607"/>
          <c:h val="7.8499549144978892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255583126551028E-2"/>
          <c:y val="7.10900473933649E-2"/>
          <c:w val="0.88833746898260646"/>
          <c:h val="0.6777251184834503"/>
        </c:manualLayout>
      </c:layout>
      <c:barChart>
        <c:barDir val="col"/>
        <c:grouping val="stacked"/>
        <c:varyColors val="0"/>
        <c:ser>
          <c:idx val="0"/>
          <c:order val="0"/>
          <c:tx>
            <c:strRef>
              <c:f>Sheet1!$A$2</c:f>
              <c:strCache>
                <c:ptCount val="1"/>
                <c:pt idx="0">
                  <c:v>Adult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Sheet1!$B$1:$K$1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Sheet1!$B$2:$K$2</c:f>
              <c:numCache>
                <c:formatCode>General</c:formatCode>
                <c:ptCount val="10"/>
                <c:pt idx="0">
                  <c:v>2368</c:v>
                </c:pt>
                <c:pt idx="1">
                  <c:v>2483</c:v>
                </c:pt>
                <c:pt idx="2">
                  <c:v>1914</c:v>
                </c:pt>
                <c:pt idx="3">
                  <c:v>1784</c:v>
                </c:pt>
                <c:pt idx="4">
                  <c:v>1626</c:v>
                </c:pt>
                <c:pt idx="5">
                  <c:v>1995</c:v>
                </c:pt>
                <c:pt idx="6">
                  <c:v>2001</c:v>
                </c:pt>
                <c:pt idx="7">
                  <c:v>1733</c:v>
                </c:pt>
                <c:pt idx="8">
                  <c:v>1292</c:v>
                </c:pt>
                <c:pt idx="9">
                  <c:v>1382</c:v>
                </c:pt>
              </c:numCache>
            </c:numRef>
          </c:val>
          <c:extLst>
            <c:ext xmlns:c16="http://schemas.microsoft.com/office/drawing/2014/chart" uri="{C3380CC4-5D6E-409C-BE32-E72D297353CC}">
              <c16:uniqueId val="{00000000-0B4B-4995-B5F8-BFAA98EBA884}"/>
            </c:ext>
          </c:extLst>
        </c:ser>
        <c:ser>
          <c:idx val="1"/>
          <c:order val="1"/>
          <c:tx>
            <c:strRef>
              <c:f>Sheet1!$A$3</c:f>
              <c:strCache>
                <c:ptCount val="1"/>
                <c:pt idx="0">
                  <c:v>Juvenile</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2"/>
              <c:layout>
                <c:manualLayout>
                  <c:x val="0"/>
                  <c:y val="-9.259259259259373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B4B-4995-B5F8-BFAA98EBA884}"/>
                </c:ext>
              </c:extLst>
            </c:dLbl>
            <c:dLbl>
              <c:idx val="3"/>
              <c:layout>
                <c:manualLayout>
                  <c:x val="1.9841269841269992E-3"/>
                  <c:y val="-9.259259259259373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B4B-4995-B5F8-BFAA98EBA884}"/>
                </c:ext>
              </c:extLst>
            </c:dLbl>
            <c:dLbl>
              <c:idx val="4"/>
              <c:layout>
                <c:manualLayout>
                  <c:x val="1.9841269841269992E-3"/>
                  <c:y val="-9.259259259259373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B4B-4995-B5F8-BFAA98EBA884}"/>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Sheet1!$B$1:$K$1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Sheet1!$B$3:$K$3</c:f>
              <c:numCache>
                <c:formatCode>General</c:formatCode>
                <c:ptCount val="10"/>
                <c:pt idx="0">
                  <c:v>176</c:v>
                </c:pt>
                <c:pt idx="1">
                  <c:v>125</c:v>
                </c:pt>
                <c:pt idx="2">
                  <c:v>115</c:v>
                </c:pt>
                <c:pt idx="3">
                  <c:v>134</c:v>
                </c:pt>
                <c:pt idx="4">
                  <c:v>136</c:v>
                </c:pt>
                <c:pt idx="5">
                  <c:v>131</c:v>
                </c:pt>
                <c:pt idx="6">
                  <c:v>174</c:v>
                </c:pt>
                <c:pt idx="7">
                  <c:v>160</c:v>
                </c:pt>
                <c:pt idx="8">
                  <c:v>135</c:v>
                </c:pt>
                <c:pt idx="9">
                  <c:v>107</c:v>
                </c:pt>
              </c:numCache>
            </c:numRef>
          </c:val>
          <c:extLst>
            <c:ext xmlns:c16="http://schemas.microsoft.com/office/drawing/2014/chart" uri="{C3380CC4-5D6E-409C-BE32-E72D297353CC}">
              <c16:uniqueId val="{00000004-0B4B-4995-B5F8-BFAA98EBA884}"/>
            </c:ext>
          </c:extLst>
        </c:ser>
        <c:dLbls>
          <c:showLegendKey val="0"/>
          <c:showVal val="1"/>
          <c:showCatName val="0"/>
          <c:showSerName val="0"/>
          <c:showPercent val="0"/>
          <c:showBubbleSize val="0"/>
        </c:dLbls>
        <c:gapWidth val="36"/>
        <c:overlap val="100"/>
        <c:axId val="37158912"/>
        <c:axId val="37160064"/>
      </c:barChart>
      <c:catAx>
        <c:axId val="37158912"/>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1800" b="0" i="0" u="none" strike="noStrike" kern="1200" baseline="0">
                <a:solidFill>
                  <a:schemeClr val="tx1"/>
                </a:solidFill>
                <a:latin typeface="+mn-lt"/>
                <a:ea typeface="+mn-ea"/>
                <a:cs typeface="+mn-cs"/>
              </a:defRPr>
            </a:pPr>
            <a:endParaRPr lang="en-US"/>
          </a:p>
        </c:txPr>
        <c:crossAx val="37160064"/>
        <c:crosses val="autoZero"/>
        <c:auto val="1"/>
        <c:lblAlgn val="ctr"/>
        <c:lblOffset val="100"/>
        <c:tickLblSkip val="1"/>
        <c:tickMarkSkip val="1"/>
        <c:noMultiLvlLbl val="0"/>
      </c:catAx>
      <c:valAx>
        <c:axId val="37160064"/>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1800" b="0" i="0" u="none" strike="noStrike" kern="1200" baseline="0">
                <a:solidFill>
                  <a:schemeClr val="tx1"/>
                </a:solidFill>
                <a:latin typeface="+mn-lt"/>
                <a:ea typeface="+mn-ea"/>
                <a:cs typeface="+mn-cs"/>
              </a:defRPr>
            </a:pPr>
            <a:endParaRPr lang="en-US"/>
          </a:p>
        </c:txPr>
        <c:crossAx val="37158912"/>
        <c:crosses val="autoZero"/>
        <c:crossBetween val="between"/>
      </c:valAx>
      <c:spPr>
        <a:noFill/>
        <a:ln>
          <a:noFill/>
        </a:ln>
        <a:effectLst/>
      </c:spPr>
    </c:plotArea>
    <c:legend>
      <c:legendPos val="b"/>
      <c:layout>
        <c:manualLayout>
          <c:xMode val="edge"/>
          <c:yMode val="edge"/>
          <c:x val="0.31940007499063655"/>
          <c:y val="0.90758293838862558"/>
          <c:w val="0.50297728408948883"/>
          <c:h val="8.5308056872037921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w="9525" cap="flat" cmpd="sng" algn="ctr">
          <a:solidFill>
            <a:schemeClr val="tx1">
              <a:tint val="75000"/>
              <a:shade val="95000"/>
              <a:satMod val="105000"/>
            </a:schemeClr>
          </a:solidFill>
          <a:prstDash val="solid"/>
          <a:round/>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w="25400">
          <a:noFill/>
        </a:ln>
        <a:effectLst/>
        <a:sp3d/>
      </c:spPr>
    </c:backWall>
    <c:plotArea>
      <c:layout/>
      <c:bar3DChart>
        <c:barDir val="col"/>
        <c:grouping val="standard"/>
        <c:varyColors val="0"/>
        <c:ser>
          <c:idx val="0"/>
          <c:order val="0"/>
          <c:tx>
            <c:strRef>
              <c:f>Sheet1!$B$1</c:f>
              <c:strCache>
                <c:ptCount val="1"/>
                <c:pt idx="0">
                  <c:v>Juvenile</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Area 1</c:v>
                </c:pt>
                <c:pt idx="1">
                  <c:v>Area 2</c:v>
                </c:pt>
                <c:pt idx="2">
                  <c:v>Area 3</c:v>
                </c:pt>
                <c:pt idx="3">
                  <c:v>Area 4</c:v>
                </c:pt>
                <c:pt idx="4">
                  <c:v>Area 5</c:v>
                </c:pt>
              </c:strCache>
            </c:strRef>
          </c:cat>
          <c:val>
            <c:numRef>
              <c:f>Sheet1!$B$2:$B$6</c:f>
              <c:numCache>
                <c:formatCode>General</c:formatCode>
                <c:ptCount val="5"/>
                <c:pt idx="0">
                  <c:v>15</c:v>
                </c:pt>
                <c:pt idx="1">
                  <c:v>19</c:v>
                </c:pt>
                <c:pt idx="2">
                  <c:v>18</c:v>
                </c:pt>
                <c:pt idx="3">
                  <c:v>23</c:v>
                </c:pt>
                <c:pt idx="4">
                  <c:v>32</c:v>
                </c:pt>
              </c:numCache>
            </c:numRef>
          </c:val>
          <c:extLst>
            <c:ext xmlns:c16="http://schemas.microsoft.com/office/drawing/2014/chart" uri="{C3380CC4-5D6E-409C-BE32-E72D297353CC}">
              <c16:uniqueId val="{00000000-1109-40E3-BFFF-3BD907BE5EF6}"/>
            </c:ext>
          </c:extLst>
        </c:ser>
        <c:ser>
          <c:idx val="1"/>
          <c:order val="1"/>
          <c:tx>
            <c:strRef>
              <c:f>Sheet1!$C$1</c:f>
              <c:strCache>
                <c:ptCount val="1"/>
                <c:pt idx="0">
                  <c:v>Adult</c:v>
                </c:pt>
              </c:strCache>
            </c:strRef>
          </c:tx>
          <c:spPr>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1"/>
              <c:layout>
                <c:manualLayout>
                  <c:x val="7.9365079365079361E-3"/>
                  <c:y val="8.064516129032233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B09-4A83-AC2B-EE8987E8ABCD}"/>
                </c:ext>
              </c:extLst>
            </c:dLbl>
            <c:dLbl>
              <c:idx val="4"/>
              <c:layout>
                <c:manualLayout>
                  <c:x val="1.3227513227513131E-2"/>
                  <c:y val="5.376344086021456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34F-45A9-9D2E-B343AB1C7D6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Area 1</c:v>
                </c:pt>
                <c:pt idx="1">
                  <c:v>Area 2</c:v>
                </c:pt>
                <c:pt idx="2">
                  <c:v>Area 3</c:v>
                </c:pt>
                <c:pt idx="3">
                  <c:v>Area 4</c:v>
                </c:pt>
                <c:pt idx="4">
                  <c:v>Area 5</c:v>
                </c:pt>
              </c:strCache>
            </c:strRef>
          </c:cat>
          <c:val>
            <c:numRef>
              <c:f>Sheet1!$C$2:$C$6</c:f>
              <c:numCache>
                <c:formatCode>General</c:formatCode>
                <c:ptCount val="5"/>
                <c:pt idx="0">
                  <c:v>355</c:v>
                </c:pt>
                <c:pt idx="1">
                  <c:v>426</c:v>
                </c:pt>
                <c:pt idx="2">
                  <c:v>161</c:v>
                </c:pt>
                <c:pt idx="3">
                  <c:v>110</c:v>
                </c:pt>
                <c:pt idx="4">
                  <c:v>330</c:v>
                </c:pt>
              </c:numCache>
            </c:numRef>
          </c:val>
          <c:extLst>
            <c:ext xmlns:c16="http://schemas.microsoft.com/office/drawing/2014/chart" uri="{C3380CC4-5D6E-409C-BE32-E72D297353CC}">
              <c16:uniqueId val="{00000001-1109-40E3-BFFF-3BD907BE5EF6}"/>
            </c:ext>
          </c:extLst>
        </c:ser>
        <c:dLbls>
          <c:showLegendKey val="0"/>
          <c:showVal val="1"/>
          <c:showCatName val="0"/>
          <c:showSerName val="0"/>
          <c:showPercent val="0"/>
          <c:showBubbleSize val="0"/>
        </c:dLbls>
        <c:gapWidth val="150"/>
        <c:shape val="box"/>
        <c:axId val="37955072"/>
        <c:axId val="37982976"/>
        <c:axId val="37736448"/>
      </c:bar3DChart>
      <c:catAx>
        <c:axId val="37955072"/>
        <c:scaling>
          <c:orientation val="minMax"/>
        </c:scaling>
        <c:delete val="0"/>
        <c:axPos val="b"/>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2760000" spcFirstLastPara="1" vertOverflow="ellipsis" wrap="square" anchor="ctr" anchorCtr="1"/>
          <a:lstStyle/>
          <a:p>
            <a:pPr>
              <a:defRPr sz="1800" b="1" i="0" u="none" strike="noStrike" kern="1200" baseline="0">
                <a:solidFill>
                  <a:schemeClr val="tx1"/>
                </a:solidFill>
                <a:latin typeface="+mn-lt"/>
                <a:ea typeface="+mn-ea"/>
                <a:cs typeface="+mn-cs"/>
              </a:defRPr>
            </a:pPr>
            <a:endParaRPr lang="en-US"/>
          </a:p>
        </c:txPr>
        <c:crossAx val="37982976"/>
        <c:crosses val="autoZero"/>
        <c:auto val="1"/>
        <c:lblAlgn val="ctr"/>
        <c:lblOffset val="100"/>
        <c:noMultiLvlLbl val="0"/>
      </c:catAx>
      <c:valAx>
        <c:axId val="37982976"/>
        <c:scaling>
          <c:orientation val="minMax"/>
        </c:scaling>
        <c:delete val="1"/>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none"/>
        <c:minorTickMark val="none"/>
        <c:tickLblPos val="nextTo"/>
        <c:crossAx val="37955072"/>
        <c:crosses val="autoZero"/>
        <c:crossBetween val="between"/>
      </c:valAx>
      <c:serAx>
        <c:axId val="37736448"/>
        <c:scaling>
          <c:orientation val="minMax"/>
        </c:scaling>
        <c:delete val="1"/>
        <c:axPos val="b"/>
        <c:majorTickMark val="out"/>
        <c:minorTickMark val="none"/>
        <c:tickLblPos val="nextTo"/>
        <c:crossAx val="37982976"/>
        <c:crosses val="autoZero"/>
      </c:serAx>
      <c:spPr>
        <a:noFill/>
        <a:ln w="25400">
          <a:noFill/>
        </a:ln>
        <a:effectLst/>
      </c:spPr>
    </c:plotArea>
    <c:legend>
      <c:legendPos val="t"/>
      <c:layout>
        <c:manualLayout>
          <c:xMode val="edge"/>
          <c:yMode val="edge"/>
          <c:x val="0.28361329833770776"/>
          <c:y val="8.162644991956651E-2"/>
          <c:w val="0.43806420030829479"/>
          <c:h val="7.461074422148844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308641975308E-2"/>
          <c:y val="4.1176470588235294E-2"/>
          <c:w val="0.96604938271604934"/>
          <c:h val="0.84024455766558592"/>
        </c:manualLayout>
      </c:layout>
      <c:barChart>
        <c:barDir val="col"/>
        <c:grouping val="clustered"/>
        <c:varyColors val="0"/>
        <c:ser>
          <c:idx val="0"/>
          <c:order val="0"/>
          <c:tx>
            <c:strRef>
              <c:f>Sheet1!$B$1</c:f>
              <c:strCache>
                <c:ptCount val="1"/>
                <c:pt idx="0">
                  <c:v>Series 1</c:v>
                </c:pt>
              </c:strCache>
            </c:strRef>
          </c:tx>
          <c:spPr>
            <a:solidFill>
              <a:schemeClr val="accent1">
                <a:alpha val="85000"/>
              </a:schemeClr>
            </a:solidFill>
            <a:ln w="9525" cap="flat" cmpd="sng" algn="ctr">
              <a:solidFill>
                <a:schemeClr val="lt1">
                  <a:alpha val="50000"/>
                </a:schemeClr>
              </a:solidFill>
              <a:round/>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Sheet1!$A$2:$A$5</c:f>
              <c:strCache>
                <c:ptCount val="4"/>
                <c:pt idx="0">
                  <c:v>Struck Officer</c:v>
                </c:pt>
                <c:pt idx="1">
                  <c:v>Spat on Officer</c:v>
                </c:pt>
                <c:pt idx="2">
                  <c:v>Kicked Officer</c:v>
                </c:pt>
                <c:pt idx="3">
                  <c:v>Bit Officer</c:v>
                </c:pt>
              </c:strCache>
            </c:strRef>
          </c:cat>
          <c:val>
            <c:numRef>
              <c:f>Sheet1!$B$2:$B$5</c:f>
              <c:numCache>
                <c:formatCode>General</c:formatCode>
                <c:ptCount val="4"/>
                <c:pt idx="0">
                  <c:v>5</c:v>
                </c:pt>
                <c:pt idx="1">
                  <c:v>1</c:v>
                </c:pt>
                <c:pt idx="2">
                  <c:v>2</c:v>
                </c:pt>
                <c:pt idx="3">
                  <c:v>2</c:v>
                </c:pt>
              </c:numCache>
            </c:numRef>
          </c:val>
          <c:extLst>
            <c:ext xmlns:c16="http://schemas.microsoft.com/office/drawing/2014/chart" uri="{C3380CC4-5D6E-409C-BE32-E72D297353CC}">
              <c16:uniqueId val="{00000000-2E1D-48E5-91BF-1D77DCE1AC5F}"/>
            </c:ext>
          </c:extLst>
        </c:ser>
        <c:dLbls>
          <c:dLblPos val="inEnd"/>
          <c:showLegendKey val="0"/>
          <c:showVal val="1"/>
          <c:showCatName val="0"/>
          <c:showSerName val="0"/>
          <c:showPercent val="0"/>
          <c:showBubbleSize val="0"/>
        </c:dLbls>
        <c:gapWidth val="65"/>
        <c:axId val="391562504"/>
        <c:axId val="391563816"/>
      </c:barChart>
      <c:catAx>
        <c:axId val="3915625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dk1">
                    <a:lumMod val="75000"/>
                    <a:lumOff val="25000"/>
                  </a:schemeClr>
                </a:solidFill>
                <a:latin typeface="+mn-lt"/>
                <a:ea typeface="+mn-ea"/>
                <a:cs typeface="+mn-cs"/>
              </a:defRPr>
            </a:pPr>
            <a:endParaRPr lang="en-US"/>
          </a:p>
        </c:txPr>
        <c:crossAx val="391563816"/>
        <c:crosses val="autoZero"/>
        <c:auto val="1"/>
        <c:lblAlgn val="ctr"/>
        <c:lblOffset val="100"/>
        <c:noMultiLvlLbl val="0"/>
      </c:catAx>
      <c:valAx>
        <c:axId val="39156381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9156250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view3D>
      <c:rotX val="6"/>
      <c:hPercent val="64"/>
      <c:rotY val="4"/>
      <c:depthPercent val="100"/>
      <c:rAngAx val="1"/>
    </c:view3D>
    <c:floor>
      <c:thickness val="0"/>
    </c:floor>
    <c:sideWall>
      <c:thickness val="0"/>
    </c:sideWall>
    <c:backWall>
      <c:thickness val="0"/>
    </c:backWall>
    <c:plotArea>
      <c:layout>
        <c:manualLayout>
          <c:layoutTarget val="inner"/>
          <c:xMode val="edge"/>
          <c:yMode val="edge"/>
          <c:x val="8.7125841858232841E-2"/>
          <c:y val="2.1803776393622441E-2"/>
          <c:w val="0.88473111131079984"/>
          <c:h val="0.83791077480723131"/>
        </c:manualLayout>
      </c:layout>
      <c:bar3DChart>
        <c:barDir val="col"/>
        <c:grouping val="standard"/>
        <c:varyColors val="0"/>
        <c:ser>
          <c:idx val="0"/>
          <c:order val="0"/>
          <c:tx>
            <c:strRef>
              <c:f>Sheet1!$A$2</c:f>
              <c:strCache>
                <c:ptCount val="1"/>
                <c:pt idx="0">
                  <c:v>Domestic Disturbance</c:v>
                </c:pt>
              </c:strCache>
            </c:strRef>
          </c:tx>
          <c:spPr>
            <a:solidFill>
              <a:schemeClr val="accent1">
                <a:lumMod val="5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Sheet1!$B$1:$K$1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Sheet1!$B$2:$K$2</c:f>
              <c:numCache>
                <c:formatCode>General</c:formatCode>
                <c:ptCount val="10"/>
                <c:pt idx="0">
                  <c:v>474</c:v>
                </c:pt>
                <c:pt idx="1">
                  <c:v>674</c:v>
                </c:pt>
                <c:pt idx="2">
                  <c:v>441</c:v>
                </c:pt>
                <c:pt idx="3">
                  <c:v>709</c:v>
                </c:pt>
                <c:pt idx="4">
                  <c:v>717</c:v>
                </c:pt>
                <c:pt idx="5">
                  <c:v>827</c:v>
                </c:pt>
                <c:pt idx="6">
                  <c:v>690</c:v>
                </c:pt>
                <c:pt idx="7">
                  <c:v>592</c:v>
                </c:pt>
                <c:pt idx="8">
                  <c:v>623</c:v>
                </c:pt>
                <c:pt idx="9">
                  <c:v>484</c:v>
                </c:pt>
              </c:numCache>
            </c:numRef>
          </c:val>
          <c:extLst>
            <c:ext xmlns:c16="http://schemas.microsoft.com/office/drawing/2014/chart" uri="{C3380CC4-5D6E-409C-BE32-E72D297353CC}">
              <c16:uniqueId val="{00000000-1832-48A8-B1DC-5B065CE2C82B}"/>
            </c:ext>
          </c:extLst>
        </c:ser>
        <c:dLbls>
          <c:showLegendKey val="0"/>
          <c:showVal val="1"/>
          <c:showCatName val="0"/>
          <c:showSerName val="0"/>
          <c:showPercent val="0"/>
          <c:showBubbleSize val="0"/>
        </c:dLbls>
        <c:gapWidth val="150"/>
        <c:gapDepth val="50"/>
        <c:shape val="box"/>
        <c:axId val="37223808"/>
        <c:axId val="37495936"/>
        <c:axId val="37200768"/>
      </c:bar3DChart>
      <c:catAx>
        <c:axId val="37223808"/>
        <c:scaling>
          <c:orientation val="minMax"/>
        </c:scaling>
        <c:delete val="0"/>
        <c:axPos val="b"/>
        <c:numFmt formatCode="General" sourceLinked="1"/>
        <c:majorTickMark val="out"/>
        <c:minorTickMark val="none"/>
        <c:tickLblPos val="low"/>
        <c:txPr>
          <a:bodyPr rot="0" vert="horz"/>
          <a:lstStyle/>
          <a:p>
            <a:pPr>
              <a:defRPr/>
            </a:pPr>
            <a:endParaRPr lang="en-US"/>
          </a:p>
        </c:txPr>
        <c:crossAx val="37495936"/>
        <c:crosses val="autoZero"/>
        <c:auto val="1"/>
        <c:lblAlgn val="ctr"/>
        <c:lblOffset val="100"/>
        <c:tickLblSkip val="1"/>
        <c:tickMarkSkip val="1"/>
        <c:noMultiLvlLbl val="0"/>
      </c:catAx>
      <c:valAx>
        <c:axId val="37495936"/>
        <c:scaling>
          <c:orientation val="minMax"/>
          <c:max val="800"/>
        </c:scaling>
        <c:delete val="0"/>
        <c:axPos val="l"/>
        <c:majorGridlines/>
        <c:numFmt formatCode="General" sourceLinked="1"/>
        <c:majorTickMark val="out"/>
        <c:minorTickMark val="none"/>
        <c:tickLblPos val="nextTo"/>
        <c:txPr>
          <a:bodyPr rot="0" vert="horz"/>
          <a:lstStyle/>
          <a:p>
            <a:pPr>
              <a:defRPr/>
            </a:pPr>
            <a:endParaRPr lang="en-US"/>
          </a:p>
        </c:txPr>
        <c:crossAx val="37223808"/>
        <c:crosses val="autoZero"/>
        <c:crossBetween val="between"/>
      </c:valAx>
      <c:serAx>
        <c:axId val="37200768"/>
        <c:scaling>
          <c:orientation val="minMax"/>
        </c:scaling>
        <c:delete val="0"/>
        <c:axPos val="b"/>
        <c:majorTickMark val="out"/>
        <c:minorTickMark val="none"/>
        <c:tickLblPos val="none"/>
        <c:crossAx val="37495936"/>
        <c:crosses val="autoZero"/>
        <c:tickMarkSkip val="1"/>
      </c:serAx>
    </c:plotArea>
    <c:legend>
      <c:legendPos val="r"/>
      <c:layout>
        <c:manualLayout>
          <c:xMode val="edge"/>
          <c:yMode val="edge"/>
          <c:x val="0.3114883829550244"/>
          <c:y val="0.79331531319779058"/>
          <c:w val="0.38294047688628124"/>
          <c:h val="0.11402475809926746"/>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160" u="sng"/>
            </a:pPr>
            <a:r>
              <a:rPr lang="en-US" sz="2160" u="sng" dirty="0" smtClean="0"/>
              <a:t>By Area</a:t>
            </a:r>
            <a:endParaRPr lang="en-US" sz="2160" u="sng" dirty="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1"/>
          <c:order val="0"/>
          <c:invertIfNegative val="0"/>
          <c:dPt>
            <c:idx val="0"/>
            <c:invertIfNegative val="0"/>
            <c:bubble3D val="0"/>
            <c:spPr>
              <a:solidFill>
                <a:srgbClr val="F79646">
                  <a:lumMod val="40000"/>
                  <a:lumOff val="60000"/>
                </a:srgbClr>
              </a:solidFill>
            </c:spPr>
            <c:extLst>
              <c:ext xmlns:c16="http://schemas.microsoft.com/office/drawing/2014/chart" uri="{C3380CC4-5D6E-409C-BE32-E72D297353CC}">
                <c16:uniqueId val="{00000002-3B93-4341-9DD7-5DF12774C461}"/>
              </c:ext>
            </c:extLst>
          </c:dPt>
          <c:dPt>
            <c:idx val="1"/>
            <c:invertIfNegative val="0"/>
            <c:bubble3D val="0"/>
            <c:spPr>
              <a:solidFill>
                <a:srgbClr val="4F81BD">
                  <a:lumMod val="40000"/>
                  <a:lumOff val="60000"/>
                </a:srgbClr>
              </a:solidFill>
            </c:spPr>
            <c:extLst>
              <c:ext xmlns:c16="http://schemas.microsoft.com/office/drawing/2014/chart" uri="{C3380CC4-5D6E-409C-BE32-E72D297353CC}">
                <c16:uniqueId val="{00000004-3B93-4341-9DD7-5DF12774C461}"/>
              </c:ext>
            </c:extLst>
          </c:dPt>
          <c:dPt>
            <c:idx val="2"/>
            <c:invertIfNegative val="0"/>
            <c:bubble3D val="0"/>
            <c:spPr>
              <a:solidFill>
                <a:srgbClr val="8064A2">
                  <a:lumMod val="40000"/>
                  <a:lumOff val="60000"/>
                </a:srgbClr>
              </a:solidFill>
            </c:spPr>
            <c:extLst>
              <c:ext xmlns:c16="http://schemas.microsoft.com/office/drawing/2014/chart" uri="{C3380CC4-5D6E-409C-BE32-E72D297353CC}">
                <c16:uniqueId val="{00000006-3B93-4341-9DD7-5DF12774C461}"/>
              </c:ext>
            </c:extLst>
          </c:dPt>
          <c:dPt>
            <c:idx val="3"/>
            <c:invertIfNegative val="0"/>
            <c:bubble3D val="0"/>
            <c:spPr>
              <a:solidFill>
                <a:srgbClr val="EEECE1">
                  <a:lumMod val="90000"/>
                </a:srgbClr>
              </a:solidFill>
            </c:spPr>
            <c:extLst>
              <c:ext xmlns:c16="http://schemas.microsoft.com/office/drawing/2014/chart" uri="{C3380CC4-5D6E-409C-BE32-E72D297353CC}">
                <c16:uniqueId val="{00000008-3B93-4341-9DD7-5DF12774C461}"/>
              </c:ext>
            </c:extLst>
          </c:dPt>
          <c:dPt>
            <c:idx val="4"/>
            <c:invertIfNegative val="0"/>
            <c:bubble3D val="0"/>
            <c:spPr>
              <a:solidFill>
                <a:srgbClr val="4BACC6">
                  <a:lumMod val="60000"/>
                  <a:lumOff val="40000"/>
                </a:srgbClr>
              </a:solidFill>
            </c:spPr>
            <c:extLst>
              <c:ext xmlns:c16="http://schemas.microsoft.com/office/drawing/2014/chart" uri="{C3380CC4-5D6E-409C-BE32-E72D297353CC}">
                <c16:uniqueId val="{0000000A-3B93-4341-9DD7-5DF12774C461}"/>
              </c:ext>
            </c:extLst>
          </c:dPt>
          <c:dPt>
            <c:idx val="5"/>
            <c:invertIfNegative val="0"/>
            <c:bubble3D val="0"/>
            <c:spPr>
              <a:solidFill>
                <a:srgbClr val="4F81BD"/>
              </a:solidFill>
            </c:spPr>
            <c:extLst>
              <c:ext xmlns:c16="http://schemas.microsoft.com/office/drawing/2014/chart" uri="{C3380CC4-5D6E-409C-BE32-E72D297353CC}">
                <c16:uniqueId val="{0000000C-3B93-4341-9DD7-5DF12774C461}"/>
              </c:ext>
            </c:extLst>
          </c:dPt>
          <c:dLbls>
            <c:dLbl>
              <c:idx val="5"/>
              <c:layout>
                <c:manualLayout>
                  <c:x val="2.5362318840579576E-2"/>
                  <c:y val="-9.259259259259258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3B93-4341-9DD7-5DF12774C461}"/>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Domestic!$D$24:$D$29</c:f>
              <c:strCache>
                <c:ptCount val="6"/>
                <c:pt idx="0">
                  <c:v>Area 1</c:v>
                </c:pt>
                <c:pt idx="1">
                  <c:v>Area 2</c:v>
                </c:pt>
                <c:pt idx="2">
                  <c:v>Area 3</c:v>
                </c:pt>
                <c:pt idx="3">
                  <c:v>Area 4</c:v>
                </c:pt>
                <c:pt idx="4">
                  <c:v>Area 5</c:v>
                </c:pt>
                <c:pt idx="5">
                  <c:v>GRAND TOTAL</c:v>
                </c:pt>
              </c:strCache>
            </c:strRef>
          </c:cat>
          <c:val>
            <c:numRef>
              <c:f>Domestic!$E$24:$E$29</c:f>
              <c:numCache>
                <c:formatCode>General</c:formatCode>
                <c:ptCount val="6"/>
                <c:pt idx="0">
                  <c:v>37</c:v>
                </c:pt>
                <c:pt idx="1">
                  <c:v>38</c:v>
                </c:pt>
                <c:pt idx="2">
                  <c:v>27</c:v>
                </c:pt>
                <c:pt idx="3">
                  <c:v>17</c:v>
                </c:pt>
                <c:pt idx="4">
                  <c:v>61</c:v>
                </c:pt>
                <c:pt idx="5">
                  <c:v>180</c:v>
                </c:pt>
              </c:numCache>
            </c:numRef>
          </c:val>
          <c:extLst>
            <c:ext xmlns:c16="http://schemas.microsoft.com/office/drawing/2014/chart" uri="{C3380CC4-5D6E-409C-BE32-E72D297353CC}">
              <c16:uniqueId val="{0000000D-3B93-4341-9DD7-5DF12774C461}"/>
            </c:ext>
          </c:extLst>
        </c:ser>
        <c:dLbls>
          <c:showLegendKey val="0"/>
          <c:showVal val="1"/>
          <c:showCatName val="0"/>
          <c:showSerName val="0"/>
          <c:showPercent val="0"/>
          <c:showBubbleSize val="0"/>
        </c:dLbls>
        <c:gapWidth val="75"/>
        <c:shape val="box"/>
        <c:axId val="37720064"/>
        <c:axId val="37746944"/>
        <c:axId val="0"/>
      </c:bar3DChart>
      <c:catAx>
        <c:axId val="37720064"/>
        <c:scaling>
          <c:orientation val="minMax"/>
        </c:scaling>
        <c:delete val="0"/>
        <c:axPos val="b"/>
        <c:numFmt formatCode="General" sourceLinked="0"/>
        <c:majorTickMark val="out"/>
        <c:minorTickMark val="none"/>
        <c:tickLblPos val="nextTo"/>
        <c:spPr>
          <a:noFill/>
          <a:effectLst>
            <a:glow>
              <a:srgbClr val="4F81BD"/>
            </a:glow>
          </a:effectLst>
        </c:spPr>
        <c:txPr>
          <a:bodyPr rot="0"/>
          <a:lstStyle/>
          <a:p>
            <a:pPr>
              <a:defRPr sz="1000" b="1"/>
            </a:pPr>
            <a:endParaRPr lang="en-US"/>
          </a:p>
        </c:txPr>
        <c:crossAx val="37746944"/>
        <c:crosses val="autoZero"/>
        <c:auto val="1"/>
        <c:lblAlgn val="ctr"/>
        <c:lblOffset val="100"/>
        <c:tickLblSkip val="1"/>
        <c:noMultiLvlLbl val="0"/>
      </c:catAx>
      <c:valAx>
        <c:axId val="37746944"/>
        <c:scaling>
          <c:orientation val="minMax"/>
        </c:scaling>
        <c:delete val="0"/>
        <c:axPos val="l"/>
        <c:majorGridlines/>
        <c:numFmt formatCode="General" sourceLinked="1"/>
        <c:majorTickMark val="out"/>
        <c:minorTickMark val="none"/>
        <c:tickLblPos val="nextTo"/>
        <c:spPr>
          <a:ln w="9525">
            <a:noFill/>
          </a:ln>
        </c:spPr>
        <c:txPr>
          <a:bodyPr/>
          <a:lstStyle/>
          <a:p>
            <a:pPr>
              <a:defRPr sz="1200"/>
            </a:pPr>
            <a:endParaRPr lang="en-US"/>
          </a:p>
        </c:txPr>
        <c:crossAx val="37720064"/>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b="0"/>
              <a:t>Communications Longevity</a:t>
            </a:r>
          </a:p>
        </c:rich>
      </c:tx>
      <c:layout/>
      <c:overlay val="0"/>
    </c:title>
    <c:autoTitleDeleted val="0"/>
    <c:plotArea>
      <c:layout/>
      <c:pieChart>
        <c:varyColors val="1"/>
        <c:ser>
          <c:idx val="0"/>
          <c:order val="0"/>
          <c:tx>
            <c:strRef>
              <c:f>Sheet1!$B$1</c:f>
              <c:strCache>
                <c:ptCount val="1"/>
                <c:pt idx="0">
                  <c:v>communications longevity</c:v>
                </c:pt>
              </c:strCache>
            </c:strRef>
          </c:tx>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Sheet1!$A$2:$A$7</c:f>
              <c:strCache>
                <c:ptCount val="6"/>
                <c:pt idx="0">
                  <c:v>2 or fewer</c:v>
                </c:pt>
                <c:pt idx="1">
                  <c:v>3-5</c:v>
                </c:pt>
                <c:pt idx="2">
                  <c:v>6-10</c:v>
                </c:pt>
                <c:pt idx="3">
                  <c:v>11-15</c:v>
                </c:pt>
                <c:pt idx="4">
                  <c:v>16-20</c:v>
                </c:pt>
                <c:pt idx="5">
                  <c:v>21-25</c:v>
                </c:pt>
              </c:strCache>
            </c:strRef>
          </c:cat>
          <c:val>
            <c:numRef>
              <c:f>Sheet1!$B$2:$B$7</c:f>
              <c:numCache>
                <c:formatCode>General</c:formatCode>
                <c:ptCount val="6"/>
                <c:pt idx="0">
                  <c:v>2</c:v>
                </c:pt>
                <c:pt idx="1">
                  <c:v>1</c:v>
                </c:pt>
                <c:pt idx="2">
                  <c:v>3</c:v>
                </c:pt>
                <c:pt idx="3">
                  <c:v>2</c:v>
                </c:pt>
                <c:pt idx="4">
                  <c:v>1</c:v>
                </c:pt>
                <c:pt idx="5">
                  <c:v>1</c:v>
                </c:pt>
              </c:numCache>
            </c:numRef>
          </c:val>
          <c:extLst>
            <c:ext xmlns:c16="http://schemas.microsoft.com/office/drawing/2014/chart" uri="{C3380CC4-5D6E-409C-BE32-E72D297353CC}">
              <c16:uniqueId val="{00000000-1EC8-4C1B-BBC1-56C41172B2B6}"/>
            </c:ext>
          </c:extLst>
        </c:ser>
        <c:dLbls>
          <c:showLegendKey val="0"/>
          <c:showVal val="1"/>
          <c:showCatName val="0"/>
          <c:showSerName val="0"/>
          <c:showPercent val="0"/>
          <c:showBubbleSize val="0"/>
          <c:showLeaderLines val="1"/>
        </c:dLbls>
        <c:firstSliceAng val="0"/>
      </c:pieChart>
    </c:plotArea>
    <c:legend>
      <c:legendPos val="r"/>
      <c:layout>
        <c:manualLayout>
          <c:xMode val="edge"/>
          <c:yMode val="edge"/>
          <c:x val="0.75867259648099605"/>
          <c:y val="0.23977627796525433"/>
          <c:w val="0.21972246524740552"/>
          <c:h val="0.59332427196600368"/>
        </c:manualLayout>
      </c:layout>
      <c:overlay val="0"/>
      <c:txPr>
        <a:bodyPr/>
        <a:lstStyle/>
        <a:p>
          <a:pPr rtl="0">
            <a:defRPr/>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160" u="sng"/>
            </a:pPr>
            <a:r>
              <a:rPr lang="en-US" sz="2160" u="sng" dirty="0" smtClean="0"/>
              <a:t>By Age</a:t>
            </a:r>
            <a:endParaRPr lang="en-US" sz="2160" u="sng" dirty="0"/>
          </a:p>
        </c:rich>
      </c:tx>
      <c:layout>
        <c:manualLayout>
          <c:xMode val="edge"/>
          <c:yMode val="edge"/>
          <c:x val="0.40164588801399825"/>
          <c:y val="3.7037037037037035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8.1716436388847624E-2"/>
          <c:y val="8.456645991468395E-2"/>
          <c:w val="0.86705813895904504"/>
          <c:h val="0.75903319781925094"/>
        </c:manualLayout>
      </c:layout>
      <c:bar3DChart>
        <c:barDir val="col"/>
        <c:grouping val="standard"/>
        <c:varyColors val="0"/>
        <c:ser>
          <c:idx val="0"/>
          <c:order val="0"/>
          <c:spPr>
            <a:solidFill>
              <a:srgbClr val="1F497D">
                <a:lumMod val="75000"/>
              </a:srgbClr>
            </a:solidFill>
          </c:spPr>
          <c:invertIfNegative val="0"/>
          <c:dLbls>
            <c:dLbl>
              <c:idx val="1"/>
              <c:layout>
                <c:manualLayout>
                  <c:x val="6.2893081761006579E-3"/>
                  <c:y val="1.403394003418977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F23-41B7-82BC-99EC08DF6707}"/>
                </c:ext>
              </c:extLst>
            </c:dLbl>
            <c:dLbl>
              <c:idx val="2"/>
              <c:layout>
                <c:manualLayout>
                  <c:x val="9.433962264150943E-3"/>
                  <c:y val="1.871192004558627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F23-41B7-82BC-99EC08DF6707}"/>
                </c:ext>
              </c:extLst>
            </c:dLbl>
            <c:dLbl>
              <c:idx val="3"/>
              <c:layout>
                <c:manualLayout>
                  <c:x val="9.433962264150943E-3"/>
                  <c:y val="1.403394003418977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F23-41B7-82BC-99EC08DF6707}"/>
                </c:ext>
              </c:extLst>
            </c:dLbl>
            <c:dLbl>
              <c:idx val="4"/>
              <c:layout>
                <c:manualLayout>
                  <c:x val="-5.7651325621222607E-17"/>
                  <c:y val="1.403394003418977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F23-41B7-82BC-99EC08DF6707}"/>
                </c:ext>
              </c:extLst>
            </c:dLbl>
            <c:dLbl>
              <c:idx val="5"/>
              <c:layout>
                <c:manualLayout>
                  <c:x val="6.2893081761006293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F23-41B7-82BC-99EC08DF6707}"/>
                </c:ext>
              </c:extLst>
            </c:dLbl>
            <c:dLbl>
              <c:idx val="6"/>
              <c:layout>
                <c:manualLayout>
                  <c:x val="1.2578616352201259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358-4DC2-9DDF-E25AAA1BEA1D}"/>
                </c:ext>
              </c:extLst>
            </c:dLbl>
            <c:dLbl>
              <c:idx val="7"/>
              <c:layout>
                <c:manualLayout>
                  <c:x val="6.2893081761005139E-3"/>
                  <c:y val="9.355960022793180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F23-41B7-82BC-99EC08DF6707}"/>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Domestic!$B$15:$B$22</c:f>
              <c:strCache>
                <c:ptCount val="8"/>
                <c:pt idx="0">
                  <c:v>18-20</c:v>
                </c:pt>
                <c:pt idx="1">
                  <c:v>21-30</c:v>
                </c:pt>
                <c:pt idx="2">
                  <c:v>31-40</c:v>
                </c:pt>
                <c:pt idx="3">
                  <c:v>41-50</c:v>
                </c:pt>
                <c:pt idx="4">
                  <c:v>51-60</c:v>
                </c:pt>
                <c:pt idx="5">
                  <c:v>61-70</c:v>
                </c:pt>
                <c:pt idx="6">
                  <c:v>71-80</c:v>
                </c:pt>
                <c:pt idx="7">
                  <c:v>GRAND TOTAL</c:v>
                </c:pt>
              </c:strCache>
            </c:strRef>
          </c:cat>
          <c:val>
            <c:numRef>
              <c:f>Domestic!$C$15:$C$23</c:f>
              <c:numCache>
                <c:formatCode>General</c:formatCode>
                <c:ptCount val="9"/>
                <c:pt idx="0">
                  <c:v>17</c:v>
                </c:pt>
                <c:pt idx="1">
                  <c:v>58</c:v>
                </c:pt>
                <c:pt idx="2">
                  <c:v>58</c:v>
                </c:pt>
                <c:pt idx="3">
                  <c:v>24</c:v>
                </c:pt>
                <c:pt idx="4">
                  <c:v>13</c:v>
                </c:pt>
                <c:pt idx="5">
                  <c:v>7</c:v>
                </c:pt>
                <c:pt idx="6">
                  <c:v>3</c:v>
                </c:pt>
                <c:pt idx="7">
                  <c:v>180</c:v>
                </c:pt>
              </c:numCache>
            </c:numRef>
          </c:val>
          <c:extLst>
            <c:ext xmlns:c16="http://schemas.microsoft.com/office/drawing/2014/chart" uri="{C3380CC4-5D6E-409C-BE32-E72D297353CC}">
              <c16:uniqueId val="{00000006-CF23-41B7-82BC-99EC08DF6707}"/>
            </c:ext>
          </c:extLst>
        </c:ser>
        <c:dLbls>
          <c:showLegendKey val="0"/>
          <c:showVal val="0"/>
          <c:showCatName val="0"/>
          <c:showSerName val="0"/>
          <c:showPercent val="0"/>
          <c:showBubbleSize val="0"/>
        </c:dLbls>
        <c:gapWidth val="150"/>
        <c:shape val="box"/>
        <c:axId val="38697600"/>
        <c:axId val="38699392"/>
        <c:axId val="37551168"/>
      </c:bar3DChart>
      <c:catAx>
        <c:axId val="38697600"/>
        <c:scaling>
          <c:orientation val="minMax"/>
        </c:scaling>
        <c:delete val="0"/>
        <c:axPos val="b"/>
        <c:numFmt formatCode="General" sourceLinked="0"/>
        <c:majorTickMark val="none"/>
        <c:minorTickMark val="none"/>
        <c:tickLblPos val="low"/>
        <c:txPr>
          <a:bodyPr rot="-2160000"/>
          <a:lstStyle/>
          <a:p>
            <a:pPr>
              <a:defRPr sz="1050" b="1"/>
            </a:pPr>
            <a:endParaRPr lang="en-US"/>
          </a:p>
        </c:txPr>
        <c:crossAx val="38699392"/>
        <c:crosses val="autoZero"/>
        <c:auto val="1"/>
        <c:lblAlgn val="ctr"/>
        <c:lblOffset val="100"/>
        <c:noMultiLvlLbl val="0"/>
      </c:catAx>
      <c:valAx>
        <c:axId val="38699392"/>
        <c:scaling>
          <c:orientation val="minMax"/>
        </c:scaling>
        <c:delete val="0"/>
        <c:axPos val="l"/>
        <c:majorGridlines/>
        <c:numFmt formatCode="General" sourceLinked="1"/>
        <c:majorTickMark val="none"/>
        <c:minorTickMark val="none"/>
        <c:tickLblPos val="nextTo"/>
        <c:txPr>
          <a:bodyPr/>
          <a:lstStyle/>
          <a:p>
            <a:pPr>
              <a:defRPr sz="1200"/>
            </a:pPr>
            <a:endParaRPr lang="en-US"/>
          </a:p>
        </c:txPr>
        <c:crossAx val="38697600"/>
        <c:crosses val="autoZero"/>
        <c:crossBetween val="between"/>
      </c:valAx>
      <c:serAx>
        <c:axId val="37551168"/>
        <c:scaling>
          <c:orientation val="minMax"/>
        </c:scaling>
        <c:delete val="1"/>
        <c:axPos val="b"/>
        <c:majorTickMark val="none"/>
        <c:minorTickMark val="none"/>
        <c:tickLblPos val="nextTo"/>
        <c:crossAx val="38699392"/>
        <c:crosses val="autoZero"/>
      </c:serAx>
    </c:plotArea>
    <c:plotVisOnly val="1"/>
    <c:dispBlanksAs val="gap"/>
    <c:showDLblsOverMax val="0"/>
  </c:chart>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u="sng"/>
            </a:pPr>
            <a:r>
              <a:rPr lang="en-US" u="sng" dirty="0" smtClean="0"/>
              <a:t>By Race</a:t>
            </a:r>
            <a:endParaRPr lang="en-US" u="sng" dirty="0"/>
          </a:p>
        </c:rich>
      </c:tx>
      <c:layout>
        <c:manualLayout>
          <c:xMode val="edge"/>
          <c:yMode val="edge"/>
          <c:x val="0.39341152668416446"/>
          <c:y val="0.1817320448580291"/>
        </c:manualLayout>
      </c:layout>
      <c:overlay val="0"/>
    </c:title>
    <c:autoTitleDeleted val="0"/>
    <c:view3D>
      <c:rotX val="15"/>
      <c:rotY val="20"/>
      <c:rAngAx val="0"/>
    </c:view3D>
    <c:floor>
      <c:thickness val="0"/>
    </c:floor>
    <c:sideWall>
      <c:thickness val="0"/>
    </c:sideWall>
    <c:backWall>
      <c:thickness val="0"/>
    </c:backWall>
    <c:plotArea>
      <c:layout>
        <c:manualLayout>
          <c:layoutTarget val="inner"/>
          <c:xMode val="edge"/>
          <c:yMode val="edge"/>
          <c:x val="0.1756107830271216"/>
          <c:y val="0.21945521232922807"/>
          <c:w val="0.78619477252843395"/>
          <c:h val="0.52027155259438729"/>
        </c:manualLayout>
      </c:layout>
      <c:bar3DChart>
        <c:barDir val="col"/>
        <c:grouping val="standard"/>
        <c:varyColors val="0"/>
        <c:ser>
          <c:idx val="0"/>
          <c:order val="0"/>
          <c:tx>
            <c:strRef>
              <c:f>Sheet1!$B$1</c:f>
              <c:strCache>
                <c:ptCount val="1"/>
                <c:pt idx="0">
                  <c:v>Series 1</c:v>
                </c:pt>
              </c:strCache>
            </c:strRef>
          </c:tx>
          <c:spPr>
            <a:solidFill>
              <a:schemeClr val="accent2">
                <a:lumMod val="75000"/>
              </a:schemeClr>
            </a:solidFill>
          </c:spPr>
          <c:invertIfNegative val="0"/>
          <c:dLbls>
            <c:dLbl>
              <c:idx val="0"/>
              <c:layout>
                <c:manualLayout>
                  <c:x val="1.7543859649122806E-2"/>
                  <c:y val="7.57575757575757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B62-48B4-B772-46333A7EBAA9}"/>
                </c:ext>
              </c:extLst>
            </c:dLbl>
            <c:dLbl>
              <c:idx val="1"/>
              <c:layout>
                <c:manualLayout>
                  <c:x val="5.9115029099623415E-3"/>
                  <c:y val="1.768021478186846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B62-48B4-B772-46333A7EBAA9}"/>
                </c:ext>
              </c:extLst>
            </c:dLbl>
            <c:dLbl>
              <c:idx val="2"/>
              <c:layout>
                <c:manualLayout>
                  <c:x val="2.2501997032979573E-2"/>
                  <c:y val="-1.220488900754059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B62-48B4-B772-46333A7EBAA9}"/>
                </c:ext>
              </c:extLst>
            </c:dLbl>
            <c:dLbl>
              <c:idx val="3"/>
              <c:layout>
                <c:manualLayout>
                  <c:x val="1.0869565217391304E-2"/>
                  <c:y val="-9.595672125202113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E64-4A03-80F0-5E08941A3574}"/>
                </c:ext>
              </c:extLst>
            </c:dLbl>
            <c:dLbl>
              <c:idx val="4"/>
              <c:layout>
                <c:manualLayout>
                  <c:x val="5.1486363117653772E-3"/>
                  <c:y val="-2.5185491142262767E-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B62-48B4-B772-46333A7EBAA9}"/>
                </c:ext>
              </c:extLst>
            </c:dLbl>
            <c:dLbl>
              <c:idx val="5"/>
              <c:layout>
                <c:manualLayout>
                  <c:x val="3.6231884057969688E-3"/>
                  <c:y val="-2.861071793761167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B62-48B4-B772-46333A7EBAA9}"/>
                </c:ext>
              </c:extLst>
            </c:dLbl>
            <c:dLbl>
              <c:idx val="6"/>
              <c:layout>
                <c:manualLayout>
                  <c:x val="3.6231884057969688E-3"/>
                  <c:y val="-5.8639541133918722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EAF-43A8-BBE9-331FC0D9F985}"/>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Black Male</c:v>
                </c:pt>
                <c:pt idx="1">
                  <c:v>White Male</c:v>
                </c:pt>
                <c:pt idx="2">
                  <c:v>Black Female</c:v>
                </c:pt>
                <c:pt idx="3">
                  <c:v>White Female</c:v>
                </c:pt>
                <c:pt idx="4">
                  <c:v>Asian/Pacific Islander Male</c:v>
                </c:pt>
                <c:pt idx="5">
                  <c:v>Asian/Pacific Islander Female</c:v>
                </c:pt>
                <c:pt idx="6">
                  <c:v>GRAND TOTAL</c:v>
                </c:pt>
              </c:strCache>
            </c:strRef>
          </c:cat>
          <c:val>
            <c:numRef>
              <c:f>Sheet1!$B$2:$B$8</c:f>
              <c:numCache>
                <c:formatCode>General</c:formatCode>
                <c:ptCount val="7"/>
                <c:pt idx="0">
                  <c:v>42</c:v>
                </c:pt>
                <c:pt idx="1">
                  <c:v>87</c:v>
                </c:pt>
                <c:pt idx="2">
                  <c:v>25</c:v>
                </c:pt>
                <c:pt idx="3">
                  <c:v>25</c:v>
                </c:pt>
                <c:pt idx="4">
                  <c:v>1</c:v>
                </c:pt>
                <c:pt idx="5">
                  <c:v>0</c:v>
                </c:pt>
                <c:pt idx="6">
                  <c:v>180</c:v>
                </c:pt>
              </c:numCache>
            </c:numRef>
          </c:val>
          <c:extLst>
            <c:ext xmlns:c16="http://schemas.microsoft.com/office/drawing/2014/chart" uri="{C3380CC4-5D6E-409C-BE32-E72D297353CC}">
              <c16:uniqueId val="{00000005-0B62-48B4-B772-46333A7EBAA9}"/>
            </c:ext>
          </c:extLst>
        </c:ser>
        <c:dLbls>
          <c:showLegendKey val="0"/>
          <c:showVal val="0"/>
          <c:showCatName val="0"/>
          <c:showSerName val="0"/>
          <c:showPercent val="0"/>
          <c:showBubbleSize val="0"/>
        </c:dLbls>
        <c:gapWidth val="150"/>
        <c:gapDepth val="29"/>
        <c:shape val="cylinder"/>
        <c:axId val="38725504"/>
        <c:axId val="38727040"/>
        <c:axId val="37548928"/>
      </c:bar3DChart>
      <c:catAx>
        <c:axId val="38725504"/>
        <c:scaling>
          <c:orientation val="minMax"/>
        </c:scaling>
        <c:delete val="0"/>
        <c:axPos val="b"/>
        <c:numFmt formatCode="General" sourceLinked="0"/>
        <c:majorTickMark val="out"/>
        <c:minorTickMark val="none"/>
        <c:tickLblPos val="nextTo"/>
        <c:spPr>
          <a:ln w="9525"/>
        </c:spPr>
        <c:txPr>
          <a:bodyPr/>
          <a:lstStyle/>
          <a:p>
            <a:pPr>
              <a:defRPr sz="800"/>
            </a:pPr>
            <a:endParaRPr lang="en-US"/>
          </a:p>
        </c:txPr>
        <c:crossAx val="38727040"/>
        <c:crosses val="autoZero"/>
        <c:auto val="1"/>
        <c:lblAlgn val="ctr"/>
        <c:lblOffset val="100"/>
        <c:noMultiLvlLbl val="0"/>
      </c:catAx>
      <c:valAx>
        <c:axId val="38727040"/>
        <c:scaling>
          <c:orientation val="minMax"/>
        </c:scaling>
        <c:delete val="0"/>
        <c:axPos val="l"/>
        <c:majorGridlines/>
        <c:minorGridlines/>
        <c:numFmt formatCode="General" sourceLinked="1"/>
        <c:majorTickMark val="out"/>
        <c:minorTickMark val="none"/>
        <c:tickLblPos val="nextTo"/>
        <c:txPr>
          <a:bodyPr/>
          <a:lstStyle/>
          <a:p>
            <a:pPr>
              <a:defRPr sz="1200"/>
            </a:pPr>
            <a:endParaRPr lang="en-US"/>
          </a:p>
        </c:txPr>
        <c:crossAx val="38725504"/>
        <c:crosses val="autoZero"/>
        <c:crossBetween val="between"/>
      </c:valAx>
      <c:serAx>
        <c:axId val="37548928"/>
        <c:scaling>
          <c:orientation val="minMax"/>
        </c:scaling>
        <c:delete val="1"/>
        <c:axPos val="b"/>
        <c:majorTickMark val="out"/>
        <c:minorTickMark val="none"/>
        <c:tickLblPos val="nextTo"/>
        <c:crossAx val="38727040"/>
        <c:crosses val="autoZero"/>
      </c:ser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u="sng"/>
            </a:pPr>
            <a:r>
              <a:rPr lang="en-US" u="sng" dirty="0" smtClean="0"/>
              <a:t>By Gender</a:t>
            </a:r>
            <a:endParaRPr lang="en-US" u="sng" dirty="0"/>
          </a:p>
        </c:rich>
      </c:tx>
      <c:layout>
        <c:manualLayout>
          <c:xMode val="edge"/>
          <c:yMode val="edge"/>
          <c:x val="0.37067014720985964"/>
          <c:y val="3.4883720930232558E-2"/>
        </c:manualLayout>
      </c:layout>
      <c:overlay val="0"/>
    </c:title>
    <c:autoTitleDeleted val="0"/>
    <c:plotArea>
      <c:layout/>
      <c:barChart>
        <c:barDir val="col"/>
        <c:grouping val="stacked"/>
        <c:varyColors val="0"/>
        <c:ser>
          <c:idx val="0"/>
          <c:order val="0"/>
          <c:tx>
            <c:strRef>
              <c:f>Sheet1!$B$1</c:f>
              <c:strCache>
                <c:ptCount val="1"/>
                <c:pt idx="0">
                  <c:v>Series 1</c:v>
                </c:pt>
              </c:strCache>
            </c:strRef>
          </c:tx>
          <c:invertIfNegative val="0"/>
          <c:dPt>
            <c:idx val="0"/>
            <c:invertIfNegative val="0"/>
            <c:bubble3D val="0"/>
            <c:spPr>
              <a:scene3d>
                <a:camera prst="orthographicFront"/>
                <a:lightRig rig="threePt" dir="t"/>
              </a:scene3d>
              <a:sp3d>
                <a:bevelT/>
              </a:sp3d>
            </c:spPr>
            <c:extLst>
              <c:ext xmlns:c16="http://schemas.microsoft.com/office/drawing/2014/chart" uri="{C3380CC4-5D6E-409C-BE32-E72D297353CC}">
                <c16:uniqueId val="{00000001-C503-48EE-8CD0-66B2CA360AE2}"/>
              </c:ext>
            </c:extLst>
          </c:dPt>
          <c:dPt>
            <c:idx val="1"/>
            <c:invertIfNegative val="0"/>
            <c:bubble3D val="0"/>
            <c:spPr>
              <a:scene3d>
                <a:camera prst="orthographicFront"/>
                <a:lightRig rig="threePt" dir="t"/>
              </a:scene3d>
              <a:sp3d>
                <a:bevelT/>
              </a:sp3d>
            </c:spPr>
            <c:extLst>
              <c:ext xmlns:c16="http://schemas.microsoft.com/office/drawing/2014/chart" uri="{C3380CC4-5D6E-409C-BE32-E72D297353CC}">
                <c16:uniqueId val="{00000003-C503-48EE-8CD0-66B2CA360AE2}"/>
              </c:ext>
            </c:extLst>
          </c:dPt>
          <c:dLbls>
            <c:spPr>
              <a:noFill/>
              <a:ln>
                <a:noFill/>
              </a:ln>
              <a:effectLst/>
            </c:spPr>
            <c:txPr>
              <a:bodyPr wrap="square" lIns="38100" tIns="19050" rIns="38100" bIns="19050" anchor="ctr">
                <a:spAutoFit/>
              </a:bodyPr>
              <a:lstStyle/>
              <a:p>
                <a:pPr>
                  <a:defRPr sz="16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Males</c:v>
                </c:pt>
                <c:pt idx="1">
                  <c:v>Females</c:v>
                </c:pt>
              </c:strCache>
            </c:strRef>
          </c:cat>
          <c:val>
            <c:numRef>
              <c:f>Sheet1!$B$2:$B$3</c:f>
              <c:numCache>
                <c:formatCode>General</c:formatCode>
                <c:ptCount val="2"/>
                <c:pt idx="0">
                  <c:v>130</c:v>
                </c:pt>
                <c:pt idx="1">
                  <c:v>50</c:v>
                </c:pt>
              </c:numCache>
            </c:numRef>
          </c:val>
          <c:extLst>
            <c:ext xmlns:c16="http://schemas.microsoft.com/office/drawing/2014/chart" uri="{C3380CC4-5D6E-409C-BE32-E72D297353CC}">
              <c16:uniqueId val="{00000004-C503-48EE-8CD0-66B2CA360AE2}"/>
            </c:ext>
          </c:extLst>
        </c:ser>
        <c:dLbls>
          <c:showLegendKey val="0"/>
          <c:showVal val="0"/>
          <c:showCatName val="0"/>
          <c:showSerName val="0"/>
          <c:showPercent val="0"/>
          <c:showBubbleSize val="0"/>
        </c:dLbls>
        <c:gapWidth val="150"/>
        <c:overlap val="100"/>
        <c:axId val="38733312"/>
        <c:axId val="38734848"/>
      </c:barChart>
      <c:catAx>
        <c:axId val="38733312"/>
        <c:scaling>
          <c:orientation val="minMax"/>
        </c:scaling>
        <c:delete val="0"/>
        <c:axPos val="b"/>
        <c:numFmt formatCode="General" sourceLinked="0"/>
        <c:majorTickMark val="out"/>
        <c:minorTickMark val="none"/>
        <c:tickLblPos val="nextTo"/>
        <c:txPr>
          <a:bodyPr/>
          <a:lstStyle/>
          <a:p>
            <a:pPr>
              <a:defRPr sz="1400"/>
            </a:pPr>
            <a:endParaRPr lang="en-US"/>
          </a:p>
        </c:txPr>
        <c:crossAx val="38734848"/>
        <c:crosses val="autoZero"/>
        <c:auto val="1"/>
        <c:lblAlgn val="ctr"/>
        <c:lblOffset val="100"/>
        <c:noMultiLvlLbl val="0"/>
      </c:catAx>
      <c:valAx>
        <c:axId val="38734848"/>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387333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4"/>
      <c:hPercent val="40"/>
      <c:rotY val="14"/>
      <c:depthPercent val="5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7.2049689440993811E-2"/>
          <c:y val="1.9313304721030065E-2"/>
          <c:w val="0.9142857142857147"/>
          <c:h val="0.7188841201716738"/>
        </c:manualLayout>
      </c:layout>
      <c:bar3DChart>
        <c:barDir val="col"/>
        <c:grouping val="standard"/>
        <c:varyColors val="0"/>
        <c:ser>
          <c:idx val="1"/>
          <c:order val="0"/>
          <c:tx>
            <c:strRef>
              <c:f>Sheet1!$A$2</c:f>
              <c:strCache>
                <c:ptCount val="1"/>
                <c:pt idx="0">
                  <c:v>Warrants Served</c:v>
                </c:pt>
              </c:strCache>
            </c:strRef>
          </c:tx>
          <c:spPr>
            <a:solidFill>
              <a:srgbClr val="C00000"/>
            </a:solidFill>
            <a:ln w="7082">
              <a:solidFill>
                <a:schemeClr val="tx1"/>
              </a:solidFill>
              <a:prstDash val="solid"/>
            </a:ln>
          </c:spPr>
          <c:invertIfNegative val="0"/>
          <c:dLbls>
            <c:dLbl>
              <c:idx val="0"/>
              <c:layout>
                <c:manualLayout>
                  <c:x val="5.4003385870179889E-4"/>
                  <c:y val="2.840863071921398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C23-46AC-B2C1-0A30C7DF96E7}"/>
                </c:ext>
              </c:extLst>
            </c:dLbl>
            <c:dLbl>
              <c:idx val="1"/>
              <c:layout>
                <c:manualLayout>
                  <c:x val="5.6615918090127627E-3"/>
                  <c:y val="2.529643969585836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C23-46AC-B2C1-0A30C7DF96E7}"/>
                </c:ext>
              </c:extLst>
            </c:dLbl>
            <c:dLbl>
              <c:idx val="2"/>
              <c:layout>
                <c:manualLayout>
                  <c:x val="1.2819882720278449E-3"/>
                  <c:y val="2.031647988978848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C23-46AC-B2C1-0A30C7DF96E7}"/>
                </c:ext>
              </c:extLst>
            </c:dLbl>
            <c:dLbl>
              <c:idx val="3"/>
              <c:layout>
                <c:manualLayout>
                  <c:x val="2.1067241913259429E-3"/>
                  <c:y val="2.08365030523920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C23-46AC-B2C1-0A30C7DF96E7}"/>
                </c:ext>
              </c:extLst>
            </c:dLbl>
            <c:dLbl>
              <c:idx val="4"/>
              <c:layout>
                <c:manualLayout>
                  <c:x val="5.3153069399680128E-3"/>
                  <c:y val="2.122254644821143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C23-46AC-B2C1-0A30C7DF96E7}"/>
                </c:ext>
              </c:extLst>
            </c:dLbl>
            <c:dLbl>
              <c:idx val="5"/>
              <c:layout>
                <c:manualLayout>
                  <c:x val="6.0161666715024958E-3"/>
                  <c:y val="1.966247696040018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C23-46AC-B2C1-0A30C7DF96E7}"/>
                </c:ext>
              </c:extLst>
            </c:dLbl>
            <c:dLbl>
              <c:idx val="6"/>
              <c:layout>
                <c:manualLayout>
                  <c:x val="1.504041667875624E-3"/>
                  <c:y val="2.403309375934357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C23-46AC-B2C1-0A30C7DF96E7}"/>
                </c:ext>
              </c:extLst>
            </c:dLbl>
            <c:dLbl>
              <c:idx val="7"/>
              <c:layout>
                <c:manualLayout>
                  <c:x val="1.5040416678755138E-3"/>
                  <c:y val="2.883971251121229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2C23-46AC-B2C1-0A30C7DF96E7}"/>
                </c:ext>
              </c:extLst>
            </c:dLbl>
            <c:dLbl>
              <c:idx val="8"/>
              <c:layout>
                <c:manualLayout>
                  <c:x val="4.5121250036267617E-3"/>
                  <c:y val="2.403309375934357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FAA-4506-BAC3-EAC2142A4520}"/>
                </c:ext>
              </c:extLst>
            </c:dLbl>
            <c:dLbl>
              <c:idx val="9"/>
              <c:layout>
                <c:manualLayout>
                  <c:x val="6.0161666715026069E-3"/>
                  <c:y val="2.883971251121229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C2B-49DE-B5DD-FA54BDC51AE4}"/>
                </c:ext>
              </c:extLst>
            </c:dLbl>
            <c:spPr>
              <a:noFill/>
              <a:ln w="14165">
                <a:noFill/>
              </a:ln>
              <a:effectLst>
                <a:glow rad="127000">
                  <a:schemeClr val="bg1"/>
                </a:glow>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Sheet1!$B$2:$K$2</c:f>
              <c:numCache>
                <c:formatCode>General</c:formatCode>
                <c:ptCount val="10"/>
                <c:pt idx="0">
                  <c:v>10</c:v>
                </c:pt>
                <c:pt idx="1">
                  <c:v>1</c:v>
                </c:pt>
                <c:pt idx="2">
                  <c:v>0</c:v>
                </c:pt>
                <c:pt idx="3">
                  <c:v>0</c:v>
                </c:pt>
                <c:pt idx="4">
                  <c:v>0</c:v>
                </c:pt>
                <c:pt idx="5">
                  <c:v>0</c:v>
                </c:pt>
                <c:pt idx="6">
                  <c:v>3</c:v>
                </c:pt>
                <c:pt idx="7">
                  <c:v>2</c:v>
                </c:pt>
                <c:pt idx="8">
                  <c:v>2</c:v>
                </c:pt>
                <c:pt idx="9">
                  <c:v>4</c:v>
                </c:pt>
              </c:numCache>
            </c:numRef>
          </c:val>
          <c:extLst>
            <c:ext xmlns:c16="http://schemas.microsoft.com/office/drawing/2014/chart" uri="{C3380CC4-5D6E-409C-BE32-E72D297353CC}">
              <c16:uniqueId val="{00000007-2C23-46AC-B2C1-0A30C7DF96E7}"/>
            </c:ext>
          </c:extLst>
        </c:ser>
        <c:ser>
          <c:idx val="2"/>
          <c:order val="1"/>
          <c:tx>
            <c:strRef>
              <c:f>Sheet1!$A$3</c:f>
              <c:strCache>
                <c:ptCount val="1"/>
                <c:pt idx="0">
                  <c:v>Cases</c:v>
                </c:pt>
              </c:strCache>
            </c:strRef>
          </c:tx>
          <c:spPr>
            <a:solidFill>
              <a:srgbClr val="92D050"/>
            </a:solidFill>
            <a:ln w="7082">
              <a:solidFill>
                <a:schemeClr val="tx1"/>
              </a:solidFill>
              <a:prstDash val="solid"/>
            </a:ln>
          </c:spPr>
          <c:invertIfNegative val="0"/>
          <c:dLbls>
            <c:dLbl>
              <c:idx val="0"/>
              <c:layout>
                <c:manualLayout>
                  <c:x val="-2.0713140764680839E-4"/>
                  <c:y val="0.126666136803182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2C23-46AC-B2C1-0A30C7DF96E7}"/>
                </c:ext>
              </c:extLst>
            </c:dLbl>
            <c:dLbl>
              <c:idx val="1"/>
              <c:layout>
                <c:manualLayout>
                  <c:x val="-1.9675707299280014E-3"/>
                  <c:y val="0.1363338745510353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2C23-46AC-B2C1-0A30C7DF96E7}"/>
                </c:ext>
              </c:extLst>
            </c:dLbl>
            <c:dLbl>
              <c:idx val="2"/>
              <c:layout>
                <c:manualLayout>
                  <c:x val="-3.4664019553017852E-3"/>
                  <c:y val="0.1099440069991251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2C23-46AC-B2C1-0A30C7DF96E7}"/>
                </c:ext>
              </c:extLst>
            </c:dLbl>
            <c:dLbl>
              <c:idx val="3"/>
              <c:layout>
                <c:manualLayout>
                  <c:x val="-1.7619791011609081E-3"/>
                  <c:y val="8.954068241469824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2C23-46AC-B2C1-0A30C7DF96E7}"/>
                </c:ext>
              </c:extLst>
            </c:dLbl>
            <c:dLbl>
              <c:idx val="4"/>
              <c:layout>
                <c:manualLayout>
                  <c:x val="1.2513154444728084E-3"/>
                  <c:y val="0.1020262467191616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2C23-46AC-B2C1-0A30C7DF96E7}"/>
                </c:ext>
              </c:extLst>
            </c:dLbl>
            <c:dLbl>
              <c:idx val="5"/>
              <c:layout>
                <c:manualLayout>
                  <c:x val="0"/>
                  <c:y val="0.1055555555555555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2C23-46AC-B2C1-0A30C7DF96E7}"/>
                </c:ext>
              </c:extLst>
            </c:dLbl>
            <c:dLbl>
              <c:idx val="6"/>
              <c:layout>
                <c:manualLayout>
                  <c:x val="0"/>
                  <c:y val="9.613237503737430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2C23-46AC-B2C1-0A30C7DF96E7}"/>
                </c:ext>
              </c:extLst>
            </c:dLbl>
            <c:dLbl>
              <c:idx val="7"/>
              <c:layout>
                <c:manualLayout>
                  <c:x val="-3.0080833357512479E-3"/>
                  <c:y val="8.651913753363686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2C23-46AC-B2C1-0A30C7DF96E7}"/>
                </c:ext>
              </c:extLst>
            </c:dLbl>
            <c:dLbl>
              <c:idx val="8"/>
              <c:layout>
                <c:manualLayout>
                  <c:x val="-3.0080833357512479E-3"/>
                  <c:y val="0.1201654687967178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FAA-4506-BAC3-EAC2142A4520}"/>
                </c:ext>
              </c:extLst>
            </c:dLbl>
            <c:dLbl>
              <c:idx val="9"/>
              <c:layout>
                <c:manualLayout>
                  <c:x val="-1.1029511483896729E-16"/>
                  <c:y val="0.1441985625560613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C2B-49DE-B5DD-FA54BDC51AE4}"/>
                </c:ext>
              </c:extLst>
            </c:dLbl>
            <c:spPr>
              <a:noFill/>
              <a:ln w="14165">
                <a:noFill/>
              </a:ln>
            </c:spPr>
            <c:txPr>
              <a:bodyPr wrap="square" lIns="38100" tIns="19050" rIns="38100" bIns="19050" anchor="ctr">
                <a:spAutoFit/>
              </a:bodyPr>
              <a:lstStyle/>
              <a:p>
                <a:pPr>
                  <a:defRPr sz="14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Sheet1!$B$3:$K$3</c:f>
              <c:numCache>
                <c:formatCode>General</c:formatCode>
                <c:ptCount val="10"/>
                <c:pt idx="0">
                  <c:v>280</c:v>
                </c:pt>
                <c:pt idx="1">
                  <c:v>208</c:v>
                </c:pt>
                <c:pt idx="2">
                  <c:v>139</c:v>
                </c:pt>
                <c:pt idx="3">
                  <c:v>146</c:v>
                </c:pt>
                <c:pt idx="4">
                  <c:v>113</c:v>
                </c:pt>
                <c:pt idx="5">
                  <c:v>157</c:v>
                </c:pt>
                <c:pt idx="6">
                  <c:v>171</c:v>
                </c:pt>
                <c:pt idx="7">
                  <c:v>164</c:v>
                </c:pt>
                <c:pt idx="8">
                  <c:v>102</c:v>
                </c:pt>
                <c:pt idx="9">
                  <c:v>127</c:v>
                </c:pt>
              </c:numCache>
            </c:numRef>
          </c:val>
          <c:extLst>
            <c:ext xmlns:c16="http://schemas.microsoft.com/office/drawing/2014/chart" uri="{C3380CC4-5D6E-409C-BE32-E72D297353CC}">
              <c16:uniqueId val="{0000000F-2C23-46AC-B2C1-0A30C7DF96E7}"/>
            </c:ext>
          </c:extLst>
        </c:ser>
        <c:ser>
          <c:idx val="6"/>
          <c:order val="2"/>
          <c:tx>
            <c:strRef>
              <c:f>Sheet1!$A$4</c:f>
              <c:strCache>
                <c:ptCount val="1"/>
                <c:pt idx="0">
                  <c:v>Suspects Charged</c:v>
                </c:pt>
              </c:strCache>
            </c:strRef>
          </c:tx>
          <c:spPr>
            <a:solidFill>
              <a:srgbClr val="0066CC"/>
            </a:solidFill>
            <a:ln w="7082">
              <a:solidFill>
                <a:schemeClr val="tx1"/>
              </a:solidFill>
              <a:prstDash val="solid"/>
            </a:ln>
          </c:spPr>
          <c:invertIfNegative val="0"/>
          <c:dLbls>
            <c:dLbl>
              <c:idx val="0"/>
              <c:layout>
                <c:manualLayout>
                  <c:x val="-7.0322544413779114E-4"/>
                  <c:y val="0.1029850480063382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2C23-46AC-B2C1-0A30C7DF96E7}"/>
                </c:ext>
              </c:extLst>
            </c:dLbl>
            <c:dLbl>
              <c:idx val="1"/>
              <c:layout>
                <c:manualLayout>
                  <c:x val="-5.2438751051734032E-3"/>
                  <c:y val="8.968802451195746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2C23-46AC-B2C1-0A30C7DF96E7}"/>
                </c:ext>
              </c:extLst>
            </c:dLbl>
            <c:dLbl>
              <c:idx val="2"/>
              <c:layout>
                <c:manualLayout>
                  <c:x val="2.5395632646955696E-4"/>
                  <c:y val="8.598147334587470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2C23-46AC-B2C1-0A30C7DF96E7}"/>
                </c:ext>
              </c:extLst>
            </c:dLbl>
            <c:dLbl>
              <c:idx val="3"/>
              <c:layout>
                <c:manualLayout>
                  <c:x val="-2.4868798995347401E-3"/>
                  <c:y val="6.894794400699912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2C23-46AC-B2C1-0A30C7DF96E7}"/>
                </c:ext>
              </c:extLst>
            </c:dLbl>
            <c:dLbl>
              <c:idx val="4"/>
              <c:layout>
                <c:manualLayout>
                  <c:x val="2.6468764785055271E-4"/>
                  <c:y val="5.691382327209099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2C23-46AC-B2C1-0A30C7DF96E7}"/>
                </c:ext>
              </c:extLst>
            </c:dLbl>
            <c:dLbl>
              <c:idx val="5"/>
              <c:layout>
                <c:manualLayout>
                  <c:x val="3.0080833357512479E-3"/>
                  <c:y val="5.555542939758306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2C23-46AC-B2C1-0A30C7DF96E7}"/>
                </c:ext>
              </c:extLst>
            </c:dLbl>
            <c:dLbl>
              <c:idx val="6"/>
              <c:layout>
                <c:manualLayout>
                  <c:x val="0"/>
                  <c:y val="6.729266252616200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2C23-46AC-B2C1-0A30C7DF96E7}"/>
                </c:ext>
              </c:extLst>
            </c:dLbl>
            <c:dLbl>
              <c:idx val="7"/>
              <c:layout>
                <c:manualLayout>
                  <c:x val="-1.5040416678757343E-3"/>
                  <c:y val="6.729266252616196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2C23-46AC-B2C1-0A30C7DF96E7}"/>
                </c:ext>
              </c:extLst>
            </c:dLbl>
            <c:dLbl>
              <c:idx val="8"/>
              <c:layout>
                <c:manualLayout>
                  <c:x val="-1.1029511483896729E-16"/>
                  <c:y val="6.729266252616200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7DB-4C6E-949E-7953FD095608}"/>
                </c:ext>
              </c:extLst>
            </c:dLbl>
            <c:dLbl>
              <c:idx val="9"/>
              <c:layout>
                <c:manualLayout>
                  <c:x val="7.5202083393781198E-3"/>
                  <c:y val="5.287280627055586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C2B-49DE-B5DD-FA54BDC51AE4}"/>
                </c:ext>
              </c:extLst>
            </c:dLbl>
            <c:spPr>
              <a:noFill/>
              <a:ln w="14165">
                <a:noFill/>
              </a:ln>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Sheet1!$B$4:$K$4</c:f>
              <c:numCache>
                <c:formatCode>General</c:formatCode>
                <c:ptCount val="10"/>
                <c:pt idx="0">
                  <c:v>357</c:v>
                </c:pt>
                <c:pt idx="1">
                  <c:v>254</c:v>
                </c:pt>
                <c:pt idx="2">
                  <c:v>163</c:v>
                </c:pt>
                <c:pt idx="3">
                  <c:v>157</c:v>
                </c:pt>
                <c:pt idx="4">
                  <c:v>119</c:v>
                </c:pt>
                <c:pt idx="5">
                  <c:v>174</c:v>
                </c:pt>
                <c:pt idx="6">
                  <c:v>199</c:v>
                </c:pt>
                <c:pt idx="7">
                  <c:v>200</c:v>
                </c:pt>
                <c:pt idx="8">
                  <c:v>110</c:v>
                </c:pt>
                <c:pt idx="9">
                  <c:v>134</c:v>
                </c:pt>
              </c:numCache>
            </c:numRef>
          </c:val>
          <c:extLst>
            <c:ext xmlns:c16="http://schemas.microsoft.com/office/drawing/2014/chart" uri="{C3380CC4-5D6E-409C-BE32-E72D297353CC}">
              <c16:uniqueId val="{00000017-2C23-46AC-B2C1-0A30C7DF96E7}"/>
            </c:ext>
          </c:extLst>
        </c:ser>
        <c:dLbls>
          <c:showLegendKey val="0"/>
          <c:showVal val="1"/>
          <c:showCatName val="0"/>
          <c:showSerName val="0"/>
          <c:showPercent val="0"/>
          <c:showBubbleSize val="0"/>
        </c:dLbls>
        <c:gapWidth val="80"/>
        <c:gapDepth val="0"/>
        <c:shape val="box"/>
        <c:axId val="38775808"/>
        <c:axId val="38793984"/>
        <c:axId val="37738240"/>
      </c:bar3DChart>
      <c:catAx>
        <c:axId val="38775808"/>
        <c:scaling>
          <c:orientation val="minMax"/>
        </c:scaling>
        <c:delete val="0"/>
        <c:axPos val="b"/>
        <c:numFmt formatCode="General" sourceLinked="1"/>
        <c:majorTickMark val="out"/>
        <c:minorTickMark val="none"/>
        <c:tickLblPos val="low"/>
        <c:spPr>
          <a:ln w="1771">
            <a:solidFill>
              <a:schemeClr val="tx1"/>
            </a:solidFill>
            <a:prstDash val="solid"/>
          </a:ln>
        </c:spPr>
        <c:txPr>
          <a:bodyPr rot="0" vert="horz"/>
          <a:lstStyle/>
          <a:p>
            <a:pPr>
              <a:defRPr sz="1200" b="0"/>
            </a:pPr>
            <a:endParaRPr lang="en-US"/>
          </a:p>
        </c:txPr>
        <c:crossAx val="38793984"/>
        <c:crosses val="autoZero"/>
        <c:auto val="1"/>
        <c:lblAlgn val="ctr"/>
        <c:lblOffset val="100"/>
        <c:tickLblSkip val="1"/>
        <c:tickMarkSkip val="1"/>
        <c:noMultiLvlLbl val="0"/>
      </c:catAx>
      <c:valAx>
        <c:axId val="38793984"/>
        <c:scaling>
          <c:orientation val="minMax"/>
        </c:scaling>
        <c:delete val="0"/>
        <c:axPos val="l"/>
        <c:majorGridlines>
          <c:spPr>
            <a:ln w="1771">
              <a:solidFill>
                <a:schemeClr val="tx1"/>
              </a:solidFill>
              <a:prstDash val="solid"/>
            </a:ln>
          </c:spPr>
        </c:majorGridlines>
        <c:numFmt formatCode="General" sourceLinked="1"/>
        <c:majorTickMark val="out"/>
        <c:minorTickMark val="none"/>
        <c:tickLblPos val="nextTo"/>
        <c:spPr>
          <a:ln w="1771">
            <a:solidFill>
              <a:schemeClr val="tx1"/>
            </a:solidFill>
            <a:prstDash val="solid"/>
          </a:ln>
        </c:spPr>
        <c:txPr>
          <a:bodyPr rot="0" vert="horz"/>
          <a:lstStyle/>
          <a:p>
            <a:pPr>
              <a:defRPr sz="1200" b="0"/>
            </a:pPr>
            <a:endParaRPr lang="en-US"/>
          </a:p>
        </c:txPr>
        <c:crossAx val="38775808"/>
        <c:crosses val="autoZero"/>
        <c:crossBetween val="between"/>
      </c:valAx>
      <c:serAx>
        <c:axId val="37738240"/>
        <c:scaling>
          <c:orientation val="minMax"/>
        </c:scaling>
        <c:delete val="0"/>
        <c:axPos val="b"/>
        <c:majorTickMark val="out"/>
        <c:minorTickMark val="none"/>
        <c:tickLblPos val="none"/>
        <c:crossAx val="38793984"/>
        <c:crosses val="autoZero"/>
        <c:tickMarkSkip val="1"/>
      </c:serAx>
    </c:plotArea>
    <c:legend>
      <c:legendPos val="b"/>
      <c:layout>
        <c:manualLayout>
          <c:xMode val="edge"/>
          <c:yMode val="edge"/>
          <c:x val="0.12546585322092893"/>
          <c:y val="0.8831174139634167"/>
          <c:w val="0.74936800635346268"/>
          <c:h val="0.11390857392826002"/>
        </c:manualLayout>
      </c:layout>
      <c:overlay val="0"/>
      <c:spPr>
        <a:noFill/>
        <a:ln w="1771">
          <a:noFill/>
          <a:prstDash val="solid"/>
        </a:ln>
      </c:spPr>
      <c:txPr>
        <a:bodyPr/>
        <a:lstStyle/>
        <a:p>
          <a:pPr>
            <a:defRPr sz="1200" b="0"/>
          </a:pPr>
          <a:endParaRPr lang="en-US"/>
        </a:p>
      </c:txPr>
    </c:legend>
    <c:plotVisOnly val="1"/>
    <c:dispBlanksAs val="gap"/>
    <c:showDLblsOverMax val="0"/>
  </c:chart>
  <c:spPr>
    <a:noFill/>
    <a:ln>
      <a:noFill/>
    </a:ln>
  </c:spPr>
  <c:txPr>
    <a:bodyPr/>
    <a:lstStyle/>
    <a:p>
      <a:pPr>
        <a:defRPr sz="1004" b="1" i="0" u="none" strike="noStrike" baseline="0">
          <a:solidFill>
            <a:schemeClr val="tx1"/>
          </a:solidFill>
          <a:latin typeface="+mn-lt"/>
          <a:ea typeface="Times New Roman"/>
          <a:cs typeface="Times New Roman"/>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8.1012278126251169E-2"/>
          <c:y val="4.003850331462034E-2"/>
          <c:w val="0.83347235197293412"/>
          <c:h val="0.71026124641396571"/>
        </c:manualLayout>
      </c:layout>
      <c:barChart>
        <c:barDir val="col"/>
        <c:grouping val="stacked"/>
        <c:varyColors val="0"/>
        <c:ser>
          <c:idx val="0"/>
          <c:order val="0"/>
          <c:tx>
            <c:strRef>
              <c:f>Sheet1!$A$2</c:f>
              <c:strCache>
                <c:ptCount val="1"/>
                <c:pt idx="0">
                  <c:v>Firearms</c:v>
                </c:pt>
              </c:strCache>
            </c:strRef>
          </c:tx>
          <c:spPr>
            <a:solidFill>
              <a:schemeClr val="bg2">
                <a:lumMod val="50000"/>
              </a:schemeClr>
            </a:solidFill>
          </c:spPr>
          <c:invertIfNegative val="0"/>
          <c:dLbls>
            <c:dLbl>
              <c:idx val="5"/>
              <c:layout>
                <c:manualLayout>
                  <c:x val="0"/>
                  <c:y val="-1.874251037479109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B60-4FDB-A326-157DC3052410}"/>
                </c:ext>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Sheet1!$B$1:$K$1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Sheet1!$B$2:$K$2</c:f>
              <c:numCache>
                <c:formatCode>General</c:formatCode>
                <c:ptCount val="10"/>
                <c:pt idx="0">
                  <c:v>12</c:v>
                </c:pt>
                <c:pt idx="1">
                  <c:v>11</c:v>
                </c:pt>
                <c:pt idx="2">
                  <c:v>5</c:v>
                </c:pt>
                <c:pt idx="3">
                  <c:v>25</c:v>
                </c:pt>
                <c:pt idx="4">
                  <c:v>2</c:v>
                </c:pt>
                <c:pt idx="5">
                  <c:v>5</c:v>
                </c:pt>
                <c:pt idx="6">
                  <c:v>7</c:v>
                </c:pt>
                <c:pt idx="7">
                  <c:v>8</c:v>
                </c:pt>
                <c:pt idx="8">
                  <c:v>4</c:v>
                </c:pt>
                <c:pt idx="9">
                  <c:v>3</c:v>
                </c:pt>
              </c:numCache>
            </c:numRef>
          </c:val>
          <c:extLst>
            <c:ext xmlns:c16="http://schemas.microsoft.com/office/drawing/2014/chart" uri="{C3380CC4-5D6E-409C-BE32-E72D297353CC}">
              <c16:uniqueId val="{00000001-1B60-4FDB-A326-157DC3052410}"/>
            </c:ext>
          </c:extLst>
        </c:ser>
        <c:ser>
          <c:idx val="1"/>
          <c:order val="1"/>
          <c:tx>
            <c:strRef>
              <c:f>Sheet1!$A$3</c:f>
              <c:strCache>
                <c:ptCount val="1"/>
                <c:pt idx="0">
                  <c:v>Vehicles</c:v>
                </c:pt>
              </c:strCache>
            </c:strRef>
          </c:tx>
          <c:spPr>
            <a:solidFill>
              <a:schemeClr val="accent3">
                <a:lumMod val="50000"/>
              </a:schemeClr>
            </a:solidFill>
          </c:spPr>
          <c:invertIfNegative val="0"/>
          <c:dLbls>
            <c:dLbl>
              <c:idx val="1"/>
              <c:layout>
                <c:manualLayout>
                  <c:x val="-3.7037037037037038E-3"/>
                  <c:y val="-1.4056882781093382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B60-4FDB-A326-157DC3052410}"/>
                </c:ext>
              </c:extLst>
            </c:dLbl>
            <c:dLbl>
              <c:idx val="2"/>
              <c:layout>
                <c:manualLayout>
                  <c:x val="-9.4342373869966872E-5"/>
                  <c:y val="-4.6856275936977942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B60-4FDB-A326-157DC3052410}"/>
                </c:ext>
              </c:extLst>
            </c:dLbl>
            <c:dLbl>
              <c:idx val="3"/>
              <c:layout>
                <c:manualLayout>
                  <c:x val="0"/>
                  <c:y val="-5.799601438709050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B60-4FDB-A326-157DC3052410}"/>
                </c:ext>
              </c:extLst>
            </c:dLbl>
            <c:dLbl>
              <c:idx val="4"/>
              <c:layout>
                <c:manualLayout>
                  <c:x val="0"/>
                  <c:y val="-5.1823174880917665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B60-4FDB-A326-157DC3052410}"/>
                </c:ext>
              </c:extLst>
            </c:dLbl>
            <c:dLbl>
              <c:idx val="5"/>
              <c:layout>
                <c:manualLayout>
                  <c:x val="-5.5555555555555558E-3"/>
                  <c:y val="-4.6856275936977942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B60-4FDB-A326-157DC3052410}"/>
                </c:ext>
              </c:extLst>
            </c:dLbl>
            <c:dLbl>
              <c:idx val="6"/>
              <c:layout>
                <c:manualLayout>
                  <c:x val="-5.6499399439476844E-3"/>
                  <c:y val="-6.091315871807132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1B60-4FDB-A326-157DC3052410}"/>
                </c:ext>
              </c:extLst>
            </c:dLbl>
            <c:dLbl>
              <c:idx val="7"/>
              <c:layout>
                <c:manualLayout>
                  <c:x val="2.8248587570621469E-3"/>
                  <c:y val="-3.7485020749582439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1B60-4FDB-A326-157DC3052410}"/>
                </c:ext>
              </c:extLst>
            </c:dLbl>
            <c:dLbl>
              <c:idx val="8"/>
              <c:layout>
                <c:manualLayout>
                  <c:x val="-1.0357695789575588E-16"/>
                  <c:y val="-3.2799393155884558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460-432C-904E-FCAD059358A9}"/>
                </c:ext>
              </c:extLst>
            </c:dLbl>
            <c:dLbl>
              <c:idx val="9"/>
              <c:layout>
                <c:manualLayout>
                  <c:x val="-3.7037037037037038E-3"/>
                  <c:y val="-4.2170648343280229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69D-461A-858A-E86C4B018F11}"/>
                </c:ext>
              </c:extLst>
            </c:dLbl>
            <c:spPr>
              <a:noFill/>
              <a:ln>
                <a:noFill/>
              </a:ln>
              <a:effectLst/>
            </c:spPr>
            <c:txPr>
              <a:bodyPr/>
              <a:lstStyle/>
              <a:p>
                <a:pPr>
                  <a:defRPr sz="14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Sheet1!$B$1:$K$1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Sheet1!$B$3:$K$3</c:f>
              <c:numCache>
                <c:formatCode>General</c:formatCode>
                <c:ptCount val="10"/>
                <c:pt idx="0">
                  <c:v>4</c:v>
                </c:pt>
                <c:pt idx="1">
                  <c:v>3</c:v>
                </c:pt>
                <c:pt idx="2">
                  <c:v>0</c:v>
                </c:pt>
                <c:pt idx="3">
                  <c:v>0</c:v>
                </c:pt>
                <c:pt idx="4">
                  <c:v>0</c:v>
                </c:pt>
                <c:pt idx="5">
                  <c:v>0</c:v>
                </c:pt>
                <c:pt idx="6">
                  <c:v>1</c:v>
                </c:pt>
                <c:pt idx="7">
                  <c:v>1</c:v>
                </c:pt>
                <c:pt idx="8">
                  <c:v>0</c:v>
                </c:pt>
                <c:pt idx="9">
                  <c:v>0</c:v>
                </c:pt>
              </c:numCache>
            </c:numRef>
          </c:val>
          <c:extLst>
            <c:ext xmlns:c16="http://schemas.microsoft.com/office/drawing/2014/chart" uri="{C3380CC4-5D6E-409C-BE32-E72D297353CC}">
              <c16:uniqueId val="{00000008-1B60-4FDB-A326-157DC3052410}"/>
            </c:ext>
          </c:extLst>
        </c:ser>
        <c:dLbls>
          <c:showLegendKey val="0"/>
          <c:showVal val="1"/>
          <c:showCatName val="0"/>
          <c:showSerName val="0"/>
          <c:showPercent val="0"/>
          <c:showBubbleSize val="0"/>
        </c:dLbls>
        <c:gapWidth val="100"/>
        <c:overlap val="100"/>
        <c:axId val="38427648"/>
        <c:axId val="38433536"/>
      </c:barChart>
      <c:catAx>
        <c:axId val="38427648"/>
        <c:scaling>
          <c:orientation val="minMax"/>
        </c:scaling>
        <c:delete val="0"/>
        <c:axPos val="b"/>
        <c:numFmt formatCode="General" sourceLinked="1"/>
        <c:majorTickMark val="out"/>
        <c:minorTickMark val="none"/>
        <c:tickLblPos val="nextTo"/>
        <c:txPr>
          <a:bodyPr rot="0" vert="horz"/>
          <a:lstStyle/>
          <a:p>
            <a:pPr>
              <a:defRPr sz="1400"/>
            </a:pPr>
            <a:endParaRPr lang="en-US"/>
          </a:p>
        </c:txPr>
        <c:crossAx val="38433536"/>
        <c:crosses val="autoZero"/>
        <c:auto val="1"/>
        <c:lblAlgn val="ctr"/>
        <c:lblOffset val="100"/>
        <c:tickLblSkip val="1"/>
        <c:tickMarkSkip val="1"/>
        <c:noMultiLvlLbl val="0"/>
      </c:catAx>
      <c:valAx>
        <c:axId val="38433536"/>
        <c:scaling>
          <c:orientation val="minMax"/>
          <c:min val="0"/>
        </c:scaling>
        <c:delete val="0"/>
        <c:axPos val="l"/>
        <c:majorGridlines/>
        <c:numFmt formatCode="General" sourceLinked="1"/>
        <c:majorTickMark val="out"/>
        <c:minorTickMark val="none"/>
        <c:tickLblPos val="nextTo"/>
        <c:txPr>
          <a:bodyPr rot="0" vert="horz"/>
          <a:lstStyle/>
          <a:p>
            <a:pPr>
              <a:defRPr sz="1400"/>
            </a:pPr>
            <a:endParaRPr lang="en-US"/>
          </a:p>
        </c:txPr>
        <c:crossAx val="38427648"/>
        <c:crosses val="autoZero"/>
        <c:crossBetween val="between"/>
      </c:valAx>
    </c:plotArea>
    <c:legend>
      <c:legendPos val="b"/>
      <c:layout>
        <c:manualLayout>
          <c:xMode val="edge"/>
          <c:yMode val="edge"/>
          <c:x val="4.9683927220962112E-2"/>
          <c:y val="0.871307246145688"/>
          <c:w val="0.89740090751367962"/>
          <c:h val="0.12869264186804236"/>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565217391304404E-2"/>
          <c:y val="3.5042990315865691E-2"/>
          <c:w val="0.91677018633540375"/>
          <c:h val="0.7230867046791567"/>
        </c:manualLayout>
      </c:layout>
      <c:barChart>
        <c:barDir val="col"/>
        <c:grouping val="stacked"/>
        <c:varyColors val="0"/>
        <c:ser>
          <c:idx val="1"/>
          <c:order val="0"/>
          <c:tx>
            <c:strRef>
              <c:f>Sheet1!$A$2</c:f>
              <c:strCache>
                <c:ptCount val="1"/>
                <c:pt idx="0">
                  <c:v>Non-injury</c:v>
                </c:pt>
              </c:strCache>
            </c:strRef>
          </c:tx>
          <c:spPr>
            <a:solidFill>
              <a:schemeClr val="accent1">
                <a:lumMod val="60000"/>
                <a:lumOff val="40000"/>
              </a:schemeClr>
            </a:solidFill>
            <a:ln w="12684">
              <a:solidFill>
                <a:schemeClr val="tx1"/>
              </a:solidFill>
              <a:prstDash val="solid"/>
            </a:ln>
          </c:spPr>
          <c:invertIfNegative val="0"/>
          <c:dLbls>
            <c:dLbl>
              <c:idx val="3"/>
              <c:layout>
                <c:manualLayout>
                  <c:x val="3.2428512225445502E-3"/>
                  <c:y val="-1.111135413628846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FA1-4C44-A417-A367AD32F78C}"/>
                </c:ext>
              </c:extLst>
            </c:dLbl>
            <c:dLbl>
              <c:idx val="4"/>
              <c:layout>
                <c:manualLayout>
                  <c:x val="4.2524289726942027E-4"/>
                  <c:y val="1.8518518518517953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FA1-4C44-A417-A367AD32F78C}"/>
                </c:ext>
              </c:extLst>
            </c:dLbl>
            <c:dLbl>
              <c:idx val="9"/>
              <c:layout>
                <c:manualLayout>
                  <c:x val="-5.8479532163743762E-3"/>
                  <c:y val="-1.2345679012345678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4CF-4A8E-93E6-9FAA67FC85BF}"/>
                </c:ext>
              </c:extLst>
            </c:dLbl>
            <c:spPr>
              <a:noFill/>
              <a:ln w="25369">
                <a:noFill/>
              </a:ln>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Sheet1!$B$1:$K$1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Sheet1!$B$2:$K$2</c:f>
              <c:numCache>
                <c:formatCode>#,##0</c:formatCode>
                <c:ptCount val="10"/>
                <c:pt idx="0">
                  <c:v>582</c:v>
                </c:pt>
                <c:pt idx="1">
                  <c:v>578</c:v>
                </c:pt>
                <c:pt idx="2">
                  <c:v>677</c:v>
                </c:pt>
                <c:pt idx="3">
                  <c:v>660</c:v>
                </c:pt>
                <c:pt idx="4">
                  <c:v>618</c:v>
                </c:pt>
                <c:pt idx="5">
                  <c:v>636</c:v>
                </c:pt>
                <c:pt idx="6">
                  <c:v>594</c:v>
                </c:pt>
                <c:pt idx="7">
                  <c:v>509</c:v>
                </c:pt>
                <c:pt idx="8">
                  <c:v>334</c:v>
                </c:pt>
                <c:pt idx="9">
                  <c:v>419</c:v>
                </c:pt>
              </c:numCache>
            </c:numRef>
          </c:val>
          <c:extLst>
            <c:ext xmlns:c16="http://schemas.microsoft.com/office/drawing/2014/chart" uri="{C3380CC4-5D6E-409C-BE32-E72D297353CC}">
              <c16:uniqueId val="{00000002-EFA1-4C44-A417-A367AD32F78C}"/>
            </c:ext>
          </c:extLst>
        </c:ser>
        <c:ser>
          <c:idx val="2"/>
          <c:order val="2"/>
          <c:tx>
            <c:strRef>
              <c:f>Sheet1!$A$4</c:f>
              <c:strCache>
                <c:ptCount val="1"/>
                <c:pt idx="0">
                  <c:v>Injury</c:v>
                </c:pt>
              </c:strCache>
            </c:strRef>
          </c:tx>
          <c:spPr>
            <a:solidFill>
              <a:srgbClr val="92D050"/>
            </a:solidFill>
            <a:ln w="12684">
              <a:solidFill>
                <a:schemeClr val="tx1"/>
              </a:solidFill>
              <a:prstDash val="solid"/>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Sheet1!$B$1:$K$1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Sheet1!$B$4:$K$4</c:f>
              <c:numCache>
                <c:formatCode>General</c:formatCode>
                <c:ptCount val="10"/>
                <c:pt idx="0">
                  <c:v>110</c:v>
                </c:pt>
                <c:pt idx="1">
                  <c:v>124</c:v>
                </c:pt>
                <c:pt idx="2">
                  <c:v>107</c:v>
                </c:pt>
                <c:pt idx="3">
                  <c:v>132</c:v>
                </c:pt>
                <c:pt idx="4">
                  <c:v>149</c:v>
                </c:pt>
                <c:pt idx="5">
                  <c:v>118</c:v>
                </c:pt>
                <c:pt idx="6">
                  <c:v>113</c:v>
                </c:pt>
                <c:pt idx="7">
                  <c:v>137</c:v>
                </c:pt>
                <c:pt idx="8">
                  <c:v>124</c:v>
                </c:pt>
                <c:pt idx="9">
                  <c:v>140</c:v>
                </c:pt>
              </c:numCache>
            </c:numRef>
          </c:val>
          <c:extLst>
            <c:ext xmlns:c16="http://schemas.microsoft.com/office/drawing/2014/chart" uri="{C3380CC4-5D6E-409C-BE32-E72D297353CC}">
              <c16:uniqueId val="{00000003-EFA1-4C44-A417-A367AD32F78C}"/>
            </c:ext>
          </c:extLst>
        </c:ser>
        <c:dLbls>
          <c:showLegendKey val="0"/>
          <c:showVal val="1"/>
          <c:showCatName val="0"/>
          <c:showSerName val="0"/>
          <c:showPercent val="0"/>
          <c:showBubbleSize val="0"/>
        </c:dLbls>
        <c:gapWidth val="60"/>
        <c:overlap val="100"/>
        <c:axId val="38480512"/>
        <c:axId val="38495744"/>
      </c:barChart>
      <c:lineChart>
        <c:grouping val="standard"/>
        <c:varyColors val="0"/>
        <c:ser>
          <c:idx val="0"/>
          <c:order val="1"/>
          <c:tx>
            <c:strRef>
              <c:f>Sheet1!$A$3</c:f>
              <c:strCache>
                <c:ptCount val="1"/>
                <c:pt idx="0">
                  <c:v>Alcohol related</c:v>
                </c:pt>
              </c:strCache>
            </c:strRef>
          </c:tx>
          <c:spPr>
            <a:ln w="38053">
              <a:solidFill>
                <a:srgbClr val="FF0000"/>
              </a:solidFill>
              <a:prstDash val="solid"/>
            </a:ln>
          </c:spPr>
          <c:marker>
            <c:symbol val="diamond"/>
            <c:size val="8"/>
            <c:spPr>
              <a:solidFill>
                <a:srgbClr val="FF0000"/>
              </a:solidFill>
              <a:ln>
                <a:solidFill>
                  <a:srgbClr val="FF0000"/>
                </a:solidFill>
                <a:prstDash val="solid"/>
              </a:ln>
            </c:spPr>
          </c:marker>
          <c:dLbls>
            <c:dLbl>
              <c:idx val="0"/>
              <c:layout>
                <c:manualLayout>
                  <c:x val="-4.2004199475065618E-2"/>
                  <c:y val="-4.144527073004763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FA1-4C44-A417-A367AD32F78C}"/>
                </c:ext>
              </c:extLst>
            </c:dLbl>
            <c:dLbl>
              <c:idx val="1"/>
              <c:layout>
                <c:manualLayout>
                  <c:x val="-5.0658530183727006E-2"/>
                  <c:y val="-3.43746962185282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FA1-4C44-A417-A367AD32F78C}"/>
                </c:ext>
              </c:extLst>
            </c:dLbl>
            <c:dLbl>
              <c:idx val="2"/>
              <c:layout>
                <c:manualLayout>
                  <c:x val="-4.637472947460515E-2"/>
                  <c:y val="-3.418780985710119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EFA1-4C44-A417-A367AD32F78C}"/>
                </c:ext>
              </c:extLst>
            </c:dLbl>
            <c:dLbl>
              <c:idx val="3"/>
              <c:layout>
                <c:manualLayout>
                  <c:x val="-4.2542519685039373E-2"/>
                  <c:y val="-3.758821813939924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EFA1-4C44-A417-A367AD32F78C}"/>
                </c:ext>
              </c:extLst>
            </c:dLbl>
            <c:dLbl>
              <c:idx val="4"/>
              <c:layout>
                <c:manualLayout>
                  <c:x val="-5.0803412073490817E-2"/>
                  <c:y val="-4.426120346067852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EFA1-4C44-A417-A367AD32F78C}"/>
                </c:ext>
              </c:extLst>
            </c:dLbl>
            <c:dLbl>
              <c:idx val="5"/>
              <c:layout>
                <c:manualLayout>
                  <c:x val="-0.04"/>
                  <c:y val="-4.320987654320987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EFA1-4C44-A417-A367AD32F78C}"/>
                </c:ext>
              </c:extLst>
            </c:dLbl>
            <c:dLbl>
              <c:idx val="6"/>
              <c:layout>
                <c:manualLayout>
                  <c:x val="-4.4970760233918237E-2"/>
                  <c:y val="-4.629629629629629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EFA1-4C44-A417-A367AD32F78C}"/>
                </c:ext>
              </c:extLst>
            </c:dLbl>
            <c:dLbl>
              <c:idx val="7"/>
              <c:layout>
                <c:manualLayout>
                  <c:x val="-4.7543859649122701E-2"/>
                  <c:y val="-3.395061728395061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AAF-4F6C-A901-DD3115F9005D}"/>
                </c:ext>
              </c:extLst>
            </c:dLbl>
            <c:dLbl>
              <c:idx val="8"/>
              <c:layout>
                <c:manualLayout>
                  <c:x val="-4.9707602339181284E-2"/>
                  <c:y val="-4.629629629629629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21F-45AB-8C5D-B2F63CEF3941}"/>
                </c:ext>
              </c:extLst>
            </c:dLbl>
            <c:dLbl>
              <c:idx val="9"/>
              <c:layout>
                <c:manualLayout>
                  <c:x val="-3.5087719298245612E-2"/>
                  <c:y val="-4.320987654320999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4CF-4A8E-93E6-9FAA67FC85BF}"/>
                </c:ext>
              </c:extLst>
            </c:dLbl>
            <c:spPr>
              <a:noFill/>
              <a:ln w="25369">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Sheet1!$B$3:$K$3</c:f>
              <c:numCache>
                <c:formatCode>General</c:formatCode>
                <c:ptCount val="10"/>
                <c:pt idx="0">
                  <c:v>24</c:v>
                </c:pt>
                <c:pt idx="1">
                  <c:v>20</c:v>
                </c:pt>
                <c:pt idx="2">
                  <c:v>17</c:v>
                </c:pt>
                <c:pt idx="3">
                  <c:v>33</c:v>
                </c:pt>
                <c:pt idx="4">
                  <c:v>31</c:v>
                </c:pt>
                <c:pt idx="5">
                  <c:v>27</c:v>
                </c:pt>
                <c:pt idx="6">
                  <c:v>19</c:v>
                </c:pt>
                <c:pt idx="7">
                  <c:v>26</c:v>
                </c:pt>
                <c:pt idx="8">
                  <c:v>29</c:v>
                </c:pt>
                <c:pt idx="9">
                  <c:v>26</c:v>
                </c:pt>
              </c:numCache>
            </c:numRef>
          </c:val>
          <c:smooth val="0"/>
          <c:extLst>
            <c:ext xmlns:c16="http://schemas.microsoft.com/office/drawing/2014/chart" uri="{C3380CC4-5D6E-409C-BE32-E72D297353CC}">
              <c16:uniqueId val="{0000000B-EFA1-4C44-A417-A367AD32F78C}"/>
            </c:ext>
          </c:extLst>
        </c:ser>
        <c:dLbls>
          <c:showLegendKey val="0"/>
          <c:showVal val="1"/>
          <c:showCatName val="0"/>
          <c:showSerName val="0"/>
          <c:showPercent val="0"/>
          <c:showBubbleSize val="0"/>
        </c:dLbls>
        <c:marker val="1"/>
        <c:smooth val="0"/>
        <c:axId val="38497280"/>
        <c:axId val="38507264"/>
      </c:lineChart>
      <c:catAx>
        <c:axId val="38480512"/>
        <c:scaling>
          <c:orientation val="minMax"/>
        </c:scaling>
        <c:delete val="0"/>
        <c:axPos val="b"/>
        <c:numFmt formatCode="General" sourceLinked="1"/>
        <c:majorTickMark val="out"/>
        <c:minorTickMark val="none"/>
        <c:tickLblPos val="nextTo"/>
        <c:spPr>
          <a:ln w="3171">
            <a:solidFill>
              <a:schemeClr val="tx1"/>
            </a:solidFill>
            <a:prstDash val="solid"/>
          </a:ln>
        </c:spPr>
        <c:txPr>
          <a:bodyPr rot="0" vert="horz"/>
          <a:lstStyle/>
          <a:p>
            <a:pPr>
              <a:defRPr/>
            </a:pPr>
            <a:endParaRPr lang="en-US"/>
          </a:p>
        </c:txPr>
        <c:crossAx val="38495744"/>
        <c:crosses val="autoZero"/>
        <c:auto val="0"/>
        <c:lblAlgn val="ctr"/>
        <c:lblOffset val="100"/>
        <c:tickLblSkip val="1"/>
        <c:tickMarkSkip val="1"/>
        <c:noMultiLvlLbl val="0"/>
      </c:catAx>
      <c:valAx>
        <c:axId val="38495744"/>
        <c:scaling>
          <c:orientation val="minMax"/>
        </c:scaling>
        <c:delete val="0"/>
        <c:axPos val="l"/>
        <c:majorGridlines>
          <c:spPr>
            <a:ln w="3171">
              <a:solidFill>
                <a:schemeClr val="tx1"/>
              </a:solidFill>
              <a:prstDash val="solid"/>
            </a:ln>
          </c:spPr>
        </c:majorGridlines>
        <c:numFmt formatCode="#,##0" sourceLinked="1"/>
        <c:majorTickMark val="out"/>
        <c:minorTickMark val="none"/>
        <c:tickLblPos val="nextTo"/>
        <c:spPr>
          <a:ln w="3171">
            <a:solidFill>
              <a:schemeClr val="tx1"/>
            </a:solidFill>
            <a:prstDash val="solid"/>
          </a:ln>
        </c:spPr>
        <c:txPr>
          <a:bodyPr rot="0" vert="horz"/>
          <a:lstStyle/>
          <a:p>
            <a:pPr>
              <a:defRPr/>
            </a:pPr>
            <a:endParaRPr lang="en-US"/>
          </a:p>
        </c:txPr>
        <c:crossAx val="38480512"/>
        <c:crosses val="autoZero"/>
        <c:crossBetween val="between"/>
      </c:valAx>
      <c:catAx>
        <c:axId val="38497280"/>
        <c:scaling>
          <c:orientation val="minMax"/>
        </c:scaling>
        <c:delete val="1"/>
        <c:axPos val="b"/>
        <c:numFmt formatCode="General" sourceLinked="1"/>
        <c:majorTickMark val="out"/>
        <c:minorTickMark val="none"/>
        <c:tickLblPos val="none"/>
        <c:crossAx val="38507264"/>
        <c:crosses val="autoZero"/>
        <c:auto val="0"/>
        <c:lblAlgn val="ctr"/>
        <c:lblOffset val="100"/>
        <c:noMultiLvlLbl val="0"/>
      </c:catAx>
      <c:valAx>
        <c:axId val="38507264"/>
        <c:scaling>
          <c:orientation val="minMax"/>
        </c:scaling>
        <c:delete val="1"/>
        <c:axPos val="l"/>
        <c:numFmt formatCode="General" sourceLinked="1"/>
        <c:majorTickMark val="out"/>
        <c:minorTickMark val="none"/>
        <c:tickLblPos val="none"/>
        <c:crossAx val="38497280"/>
        <c:crosses val="autoZero"/>
        <c:crossBetween val="between"/>
      </c:valAx>
      <c:spPr>
        <a:noFill/>
        <a:ln w="25400">
          <a:noFill/>
        </a:ln>
      </c:spPr>
    </c:plotArea>
    <c:legend>
      <c:legendPos val="b"/>
      <c:layout>
        <c:manualLayout>
          <c:xMode val="edge"/>
          <c:yMode val="edge"/>
          <c:x val="0.21306430446194224"/>
          <c:y val="0.85204481384271413"/>
          <c:w val="0.68126299212598429"/>
          <c:h val="0.10474530961407602"/>
        </c:manualLayout>
      </c:layout>
      <c:overlay val="0"/>
      <c:spPr>
        <a:solidFill>
          <a:schemeClr val="bg1"/>
        </a:solidFill>
        <a:ln w="3171">
          <a:solidFill>
            <a:schemeClr val="tx1"/>
          </a:solidFill>
          <a:prstDash val="solid"/>
        </a:ln>
      </c:spPr>
    </c:legend>
    <c:plotVisOnly val="1"/>
    <c:dispBlanksAs val="gap"/>
    <c:showDLblsOverMax val="0"/>
  </c:chart>
  <c:spPr>
    <a:noFill/>
    <a:ln>
      <a:noFill/>
    </a:ln>
  </c:spPr>
  <c:txPr>
    <a:bodyPr/>
    <a:lstStyle/>
    <a:p>
      <a:pPr>
        <a:defRPr sz="999" b="0" i="0" u="none" strike="noStrike" baseline="0">
          <a:solidFill>
            <a:schemeClr val="tx1"/>
          </a:solidFill>
          <a:latin typeface="+mn-lt"/>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99538252162924"/>
          <c:y val="3.4735612316753088E-2"/>
          <c:w val="0.88089330024813894"/>
          <c:h val="0.84834123222751789"/>
        </c:manualLayout>
      </c:layout>
      <c:barChart>
        <c:barDir val="col"/>
        <c:grouping val="clustered"/>
        <c:varyColors val="0"/>
        <c:ser>
          <c:idx val="0"/>
          <c:order val="0"/>
          <c:tx>
            <c:strRef>
              <c:f>Sheet1!$A$2</c:f>
              <c:strCache>
                <c:ptCount val="1"/>
              </c:strCache>
            </c:strRef>
          </c:tx>
          <c:spPr>
            <a:solidFill>
              <a:schemeClr val="bg2">
                <a:lumMod val="75000"/>
              </a:schemeClr>
            </a:solidFill>
            <a:ln w="12700">
              <a:solidFill>
                <a:schemeClr val="tx1"/>
              </a:solidFill>
              <a:prstDash val="solid"/>
            </a:ln>
          </c:spPr>
          <c:invertIfNegative val="0"/>
          <c:dLbls>
            <c:dLbl>
              <c:idx val="0"/>
              <c:layout>
                <c:manualLayout>
                  <c:x val="7.2751843519559874E-3"/>
                  <c:y val="-3.6143919510061243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320-405E-9228-2B5FB06E73AC}"/>
                </c:ext>
              </c:extLst>
            </c:dLbl>
            <c:dLbl>
              <c:idx val="1"/>
              <c:layout>
                <c:manualLayout>
                  <c:x val="1.1023622047244095E-3"/>
                  <c:y val="-4.2074037620297459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320-405E-9228-2B5FB06E73AC}"/>
                </c:ext>
              </c:extLst>
            </c:dLbl>
            <c:dLbl>
              <c:idx val="2"/>
              <c:layout>
                <c:manualLayout>
                  <c:x val="0"/>
                  <c:y val="3.9227909011373581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320-405E-9228-2B5FB06E73AC}"/>
                </c:ext>
              </c:extLst>
            </c:dLbl>
            <c:dLbl>
              <c:idx val="3"/>
              <c:layout>
                <c:manualLayout>
                  <c:x val="3.3069303837019643E-3"/>
                  <c:y val="1.086696194225721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320-405E-9228-2B5FB06E73AC}"/>
                </c:ext>
              </c:extLst>
            </c:dLbl>
            <c:dLbl>
              <c:idx val="4"/>
              <c:layout>
                <c:manualLayout>
                  <c:x val="3.4541168465052978E-3"/>
                  <c:y val="6.801727909011373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320-405E-9228-2B5FB06E73AC}"/>
                </c:ext>
              </c:extLst>
            </c:dLbl>
            <c:dLbl>
              <c:idx val="5"/>
              <c:layout>
                <c:manualLayout>
                  <c:x val="-3.0864891888513937E-3"/>
                  <c:y val="1.072916666666666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320-405E-9228-2B5FB06E73AC}"/>
                </c:ext>
              </c:extLst>
            </c:dLbl>
            <c:dLbl>
              <c:idx val="6"/>
              <c:layout>
                <c:manualLayout>
                  <c:x val="1.1942257217847768E-3"/>
                  <c:y val="1.420111548556430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7320-405E-9228-2B5FB06E73AC}"/>
                </c:ext>
              </c:extLst>
            </c:dLbl>
            <c:dLbl>
              <c:idx val="7"/>
              <c:layout>
                <c:manualLayout>
                  <c:x val="-3.968253968253968E-3"/>
                  <c:y val="3.784722222222158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33E-410E-A74F-98625754C440}"/>
                </c:ext>
              </c:extLst>
            </c:dLbl>
            <c:dLbl>
              <c:idx val="8"/>
              <c:layout>
                <c:manualLayout>
                  <c:x val="1.9841269841268387E-3"/>
                  <c:y val="3.1250000000006365E-4"/>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E4C-4DD0-B92A-B6FD2FC63D40}"/>
                </c:ext>
              </c:extLst>
            </c:dLbl>
            <c:dLbl>
              <c:idx val="9"/>
              <c:layout>
                <c:manualLayout>
                  <c:x val="-1.4662229721284839E-3"/>
                  <c:y val="3.7847222222222223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F8E-4449-8582-21A6BE44CD59}"/>
                </c:ext>
              </c:extLst>
            </c:dLbl>
            <c:spPr>
              <a:noFill/>
              <a:ln>
                <a:noFill/>
              </a:ln>
              <a:effectLst/>
            </c:spPr>
            <c:txPr>
              <a:bodyPr/>
              <a:lstStyle/>
              <a:p>
                <a:pPr>
                  <a:defRPr sz="14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Sheet1!$B$2:$K$2</c:f>
              <c:numCache>
                <c:formatCode>#,##0</c:formatCode>
                <c:ptCount val="10"/>
                <c:pt idx="0">
                  <c:v>9148</c:v>
                </c:pt>
                <c:pt idx="1">
                  <c:v>6673</c:v>
                </c:pt>
                <c:pt idx="2">
                  <c:v>5230</c:v>
                </c:pt>
                <c:pt idx="3">
                  <c:v>4927</c:v>
                </c:pt>
                <c:pt idx="4">
                  <c:v>4576</c:v>
                </c:pt>
                <c:pt idx="5">
                  <c:v>4459</c:v>
                </c:pt>
                <c:pt idx="6">
                  <c:v>3874</c:v>
                </c:pt>
                <c:pt idx="7">
                  <c:v>3599</c:v>
                </c:pt>
                <c:pt idx="8">
                  <c:v>3349</c:v>
                </c:pt>
                <c:pt idx="9">
                  <c:v>2598</c:v>
                </c:pt>
              </c:numCache>
            </c:numRef>
          </c:val>
          <c:extLst>
            <c:ext xmlns:c16="http://schemas.microsoft.com/office/drawing/2014/chart" uri="{C3380CC4-5D6E-409C-BE32-E72D297353CC}">
              <c16:uniqueId val="{00000007-7320-405E-9228-2B5FB06E73AC}"/>
            </c:ext>
          </c:extLst>
        </c:ser>
        <c:dLbls>
          <c:showLegendKey val="0"/>
          <c:showVal val="1"/>
          <c:showCatName val="0"/>
          <c:showSerName val="0"/>
          <c:showPercent val="0"/>
          <c:showBubbleSize val="0"/>
        </c:dLbls>
        <c:gapWidth val="50"/>
        <c:overlap val="100"/>
        <c:axId val="38048128"/>
        <c:axId val="38049280"/>
      </c:barChart>
      <c:catAx>
        <c:axId val="38048128"/>
        <c:scaling>
          <c:orientation val="minMax"/>
        </c:scaling>
        <c:delete val="0"/>
        <c:axPos val="b"/>
        <c:numFmt formatCode="General" sourceLinked="1"/>
        <c:majorTickMark val="out"/>
        <c:minorTickMark val="none"/>
        <c:tickLblPos val="low"/>
        <c:spPr>
          <a:ln w="3175">
            <a:solidFill>
              <a:schemeClr val="tx1"/>
            </a:solidFill>
            <a:prstDash val="solid"/>
          </a:ln>
        </c:spPr>
        <c:txPr>
          <a:bodyPr rot="0" vert="horz"/>
          <a:lstStyle/>
          <a:p>
            <a:pPr>
              <a:defRPr sz="1400"/>
            </a:pPr>
            <a:endParaRPr lang="en-US"/>
          </a:p>
        </c:txPr>
        <c:crossAx val="38049280"/>
        <c:crosses val="autoZero"/>
        <c:auto val="1"/>
        <c:lblAlgn val="ctr"/>
        <c:lblOffset val="100"/>
        <c:tickLblSkip val="1"/>
        <c:tickMarkSkip val="1"/>
        <c:noMultiLvlLbl val="0"/>
      </c:catAx>
      <c:valAx>
        <c:axId val="38049280"/>
        <c:scaling>
          <c:orientation val="minMax"/>
        </c:scaling>
        <c:delete val="0"/>
        <c:axPos val="l"/>
        <c:majorGridlines>
          <c:spPr>
            <a:ln w="3175">
              <a:noFill/>
              <a:prstDash val="solid"/>
            </a:ln>
          </c:spPr>
        </c:majorGridlines>
        <c:numFmt formatCode="#,##0" sourceLinked="1"/>
        <c:majorTickMark val="out"/>
        <c:minorTickMark val="none"/>
        <c:tickLblPos val="nextTo"/>
        <c:spPr>
          <a:ln w="3175">
            <a:solidFill>
              <a:schemeClr val="tx1"/>
            </a:solidFill>
            <a:prstDash val="solid"/>
          </a:ln>
        </c:spPr>
        <c:txPr>
          <a:bodyPr rot="0" vert="horz"/>
          <a:lstStyle/>
          <a:p>
            <a:pPr>
              <a:defRPr sz="1400"/>
            </a:pPr>
            <a:endParaRPr lang="en-US"/>
          </a:p>
        </c:txPr>
        <c:crossAx val="38048128"/>
        <c:crosses val="autoZero"/>
        <c:crossBetween val="between"/>
      </c:valAx>
    </c:plotArea>
    <c:plotVisOnly val="1"/>
    <c:dispBlanksAs val="gap"/>
    <c:showDLblsOverMax val="0"/>
  </c:chart>
  <c:spPr>
    <a:noFill/>
    <a:ln>
      <a:noFill/>
    </a:ln>
  </c:spPr>
  <c:txPr>
    <a:bodyPr/>
    <a:lstStyle/>
    <a:p>
      <a:pPr>
        <a:defRPr sz="1600" b="0" i="0" u="none" strike="noStrike" baseline="0">
          <a:solidFill>
            <a:schemeClr val="tx1"/>
          </a:solidFill>
          <a:latin typeface="+mn-lt"/>
          <a:ea typeface="Times New Roman"/>
          <a:cs typeface="Times New Roman"/>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en-US"/>
              <a:t>By Race and Gender</a:t>
            </a:r>
          </a:p>
        </c:rich>
      </c:tx>
      <c:layout/>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0"/>
          <c:order val="0"/>
          <c:tx>
            <c:strRef>
              <c:f>Sheet1!$B$1</c:f>
              <c:strCache>
                <c:ptCount val="1"/>
                <c:pt idx="0">
                  <c:v>Male</c:v>
                </c:pt>
              </c:strCache>
            </c:strRef>
          </c:tx>
          <c:spPr>
            <a:solidFill>
              <a:schemeClr val="accent1"/>
            </a:solidFill>
            <a:ln>
              <a:noFill/>
            </a:ln>
            <a:effectLst/>
          </c:spPr>
          <c:invertIfNegative val="0"/>
          <c:dLbls>
            <c:dLbl>
              <c:idx val="2"/>
              <c:layout>
                <c:manualLayout>
                  <c:x val="-5.9912161920094089E-17"/>
                  <c:y val="9.8633879781420773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1FDA-4DAB-B7AB-DF4ED79EB36A}"/>
                </c:ext>
              </c:extLst>
            </c:dLbl>
            <c:dLbl>
              <c:idx val="3"/>
              <c:layout>
                <c:manualLayout>
                  <c:x val="0"/>
                  <c:y val="1.176799621358795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C0F-4C7C-8ACB-010331C43737}"/>
                </c:ext>
              </c:extLst>
            </c:dLbl>
            <c:dLbl>
              <c:idx val="4"/>
              <c:layout>
                <c:manualLayout>
                  <c:x val="-3.2679738562092701E-3"/>
                  <c:y val="-1.351921173787803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1FDA-4DAB-B7AB-DF4ED79EB36A}"/>
                </c:ext>
              </c:extLst>
            </c:dLbl>
            <c:dLbl>
              <c:idx val="5"/>
              <c:layout>
                <c:manualLayout>
                  <c:x val="0"/>
                  <c:y val="7.1311475409836069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CA4-426C-B2E4-4A24831A908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Sheet1!$A$2:$A$7</c:f>
              <c:strCache>
                <c:ptCount val="6"/>
                <c:pt idx="0">
                  <c:v>American Indian/Alaskan Native</c:v>
                </c:pt>
                <c:pt idx="1">
                  <c:v>Asian/Pacific Islander</c:v>
                </c:pt>
                <c:pt idx="2">
                  <c:v>Black</c:v>
                </c:pt>
                <c:pt idx="3">
                  <c:v>Hispanic</c:v>
                </c:pt>
                <c:pt idx="4">
                  <c:v>Race Unknown</c:v>
                </c:pt>
                <c:pt idx="5">
                  <c:v>White </c:v>
                </c:pt>
              </c:strCache>
            </c:strRef>
          </c:cat>
          <c:val>
            <c:numRef>
              <c:f>Sheet1!$B$2:$B$7</c:f>
              <c:numCache>
                <c:formatCode>General</c:formatCode>
                <c:ptCount val="6"/>
                <c:pt idx="0">
                  <c:v>0</c:v>
                </c:pt>
                <c:pt idx="1">
                  <c:v>5</c:v>
                </c:pt>
                <c:pt idx="2">
                  <c:v>286</c:v>
                </c:pt>
                <c:pt idx="3">
                  <c:v>53</c:v>
                </c:pt>
                <c:pt idx="4">
                  <c:v>14</c:v>
                </c:pt>
                <c:pt idx="5">
                  <c:v>866</c:v>
                </c:pt>
              </c:numCache>
            </c:numRef>
          </c:val>
          <c:extLst>
            <c:ext xmlns:c16="http://schemas.microsoft.com/office/drawing/2014/chart" uri="{C3380CC4-5D6E-409C-BE32-E72D297353CC}">
              <c16:uniqueId val="{00000000-1FDA-4DAB-B7AB-DF4ED79EB36A}"/>
            </c:ext>
          </c:extLst>
        </c:ser>
        <c:ser>
          <c:idx val="1"/>
          <c:order val="1"/>
          <c:tx>
            <c:strRef>
              <c:f>Sheet1!$C$1</c:f>
              <c:strCache>
                <c:ptCount val="1"/>
                <c:pt idx="0">
                  <c:v>Female</c:v>
                </c:pt>
              </c:strCache>
            </c:strRef>
          </c:tx>
          <c:spPr>
            <a:solidFill>
              <a:schemeClr val="accent2"/>
            </a:solidFill>
            <a:ln>
              <a:noFill/>
            </a:ln>
            <a:effectLst/>
          </c:spPr>
          <c:invertIfNegative val="0"/>
          <c:dLbls>
            <c:dLbl>
              <c:idx val="2"/>
              <c:layout>
                <c:manualLayout>
                  <c:x val="1.6339869281045752E-3"/>
                  <c:y val="1.666666666666566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FDA-4DAB-B7AB-DF4ED79EB36A}"/>
                </c:ext>
              </c:extLst>
            </c:dLbl>
            <c:dLbl>
              <c:idx val="3"/>
              <c:layout>
                <c:manualLayout>
                  <c:x val="-1.1982432384018818E-16"/>
                  <c:y val="1.630136396884805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C0F-4C7C-8ACB-010331C43737}"/>
                </c:ext>
              </c:extLst>
            </c:dLbl>
            <c:dLbl>
              <c:idx val="5"/>
              <c:layout>
                <c:manualLayout>
                  <c:x val="-1.6339869281045752E-3"/>
                  <c:y val="7.131147540983556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1FDA-4DAB-B7AB-DF4ED79EB36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Sheet1!$A$2:$A$7</c:f>
              <c:strCache>
                <c:ptCount val="6"/>
                <c:pt idx="0">
                  <c:v>American Indian/Alaskan Native</c:v>
                </c:pt>
                <c:pt idx="1">
                  <c:v>Asian/Pacific Islander</c:v>
                </c:pt>
                <c:pt idx="2">
                  <c:v>Black</c:v>
                </c:pt>
                <c:pt idx="3">
                  <c:v>Hispanic</c:v>
                </c:pt>
                <c:pt idx="4">
                  <c:v>Race Unknown</c:v>
                </c:pt>
                <c:pt idx="5">
                  <c:v>White </c:v>
                </c:pt>
              </c:strCache>
            </c:strRef>
          </c:cat>
          <c:val>
            <c:numRef>
              <c:f>Sheet1!$C$2:$C$7</c:f>
              <c:numCache>
                <c:formatCode>General</c:formatCode>
                <c:ptCount val="6"/>
                <c:pt idx="0">
                  <c:v>0</c:v>
                </c:pt>
                <c:pt idx="1">
                  <c:v>5</c:v>
                </c:pt>
                <c:pt idx="2">
                  <c:v>164</c:v>
                </c:pt>
                <c:pt idx="3">
                  <c:v>30</c:v>
                </c:pt>
                <c:pt idx="4">
                  <c:v>4</c:v>
                </c:pt>
                <c:pt idx="5">
                  <c:v>556</c:v>
                </c:pt>
              </c:numCache>
            </c:numRef>
          </c:val>
          <c:extLst>
            <c:ext xmlns:c16="http://schemas.microsoft.com/office/drawing/2014/chart" uri="{C3380CC4-5D6E-409C-BE32-E72D297353CC}">
              <c16:uniqueId val="{00000001-1FDA-4DAB-B7AB-DF4ED79EB36A}"/>
            </c:ext>
          </c:extLst>
        </c:ser>
        <c:dLbls>
          <c:showLegendKey val="0"/>
          <c:showVal val="0"/>
          <c:showCatName val="0"/>
          <c:showSerName val="0"/>
          <c:showPercent val="0"/>
          <c:showBubbleSize val="0"/>
        </c:dLbls>
        <c:gapWidth val="199"/>
        <c:axId val="398341584"/>
        <c:axId val="496282656"/>
      </c:barChart>
      <c:catAx>
        <c:axId val="398341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496282656"/>
        <c:crosses val="autoZero"/>
        <c:auto val="1"/>
        <c:lblAlgn val="ctr"/>
        <c:lblOffset val="100"/>
        <c:noMultiLvlLbl val="0"/>
      </c:catAx>
      <c:valAx>
        <c:axId val="49628265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834158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530119348289011"/>
          <c:y val="3.2463507850992307E-2"/>
          <c:w val="0.83216213539345318"/>
          <c:h val="0.68352120458626886"/>
        </c:manualLayout>
      </c:layout>
      <c:barChart>
        <c:barDir val="col"/>
        <c:grouping val="clustered"/>
        <c:varyColors val="0"/>
        <c:ser>
          <c:idx val="0"/>
          <c:order val="0"/>
          <c:spPr>
            <a:solidFill>
              <a:schemeClr val="accent1">
                <a:lumMod val="75000"/>
              </a:schemeClr>
            </a:solidFill>
            <a:ln>
              <a:solidFill>
                <a:srgbClr val="002060"/>
              </a:solidFill>
            </a:ln>
            <a:scene3d>
              <a:camera prst="orthographicFront"/>
              <a:lightRig rig="threePt" dir="t">
                <a:rot lat="0" lon="0" rev="1200000"/>
              </a:lightRig>
            </a:scene3d>
            <a:sp3d>
              <a:bevelT w="63500" h="25400"/>
            </a:sp3d>
          </c:spPr>
          <c:invertIfNegative val="0"/>
          <c:dLbls>
            <c:dLbl>
              <c:idx val="0"/>
              <c:layout>
                <c:manualLayout>
                  <c:x val="0"/>
                  <c:y val="1.38888888888888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386-4CDE-BD2A-FDAFD0C1EDAA}"/>
                </c:ext>
              </c:extLst>
            </c:dLbl>
            <c:dLbl>
              <c:idx val="1"/>
              <c:layout>
                <c:manualLayout>
                  <c:x val="2.6041666666666665E-3"/>
                  <c:y val="1.666666666666666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386-4CDE-BD2A-FDAFD0C1EDAA}"/>
                </c:ext>
              </c:extLst>
            </c:dLbl>
            <c:dLbl>
              <c:idx val="2"/>
              <c:layout>
                <c:manualLayout>
                  <c:x val="-1.5723270440251573E-3"/>
                  <c:y val="1.041666666666666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386-4CDE-BD2A-FDAFD0C1EDAA}"/>
                </c:ext>
              </c:extLst>
            </c:dLbl>
            <c:dLbl>
              <c:idx val="3"/>
              <c:layout>
                <c:manualLayout>
                  <c:x val="0"/>
                  <c:y val="1.302083333333333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386-4CDE-BD2A-FDAFD0C1EDAA}"/>
                </c:ext>
              </c:extLst>
            </c:dLbl>
            <c:dLbl>
              <c:idx val="4"/>
              <c:layout>
                <c:manualLayout>
                  <c:x val="2.6041666666666665E-3"/>
                  <c:y val="8.333333333333333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386-4CDE-BD2A-FDAFD0C1EDAA}"/>
                </c:ext>
              </c:extLst>
            </c:dLbl>
            <c:dLbl>
              <c:idx val="5"/>
              <c:layout>
                <c:manualLayout>
                  <c:x val="2.2053155517722449E-3"/>
                  <c:y val="5.555555555555555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386-4CDE-BD2A-FDAFD0C1EDAA}"/>
                </c:ext>
              </c:extLst>
            </c:dLbl>
            <c:dLbl>
              <c:idx val="6"/>
              <c:layout>
                <c:manualLayout>
                  <c:x val="-7.0818850346409401E-5"/>
                  <c:y val="1.543630415763246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E386-4CDE-BD2A-FDAFD0C1EDAA}"/>
                </c:ext>
              </c:extLst>
            </c:dLbl>
            <c:dLbl>
              <c:idx val="7"/>
              <c:layout>
                <c:manualLayout>
                  <c:x val="6.006006006006006E-3"/>
                  <c:y val="1.060538628323633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E386-4CDE-BD2A-FDAFD0C1EDAA}"/>
                </c:ext>
              </c:extLst>
            </c:dLbl>
            <c:dLbl>
              <c:idx val="8"/>
              <c:layout>
                <c:manualLayout>
                  <c:x val="-3.0030030030031131E-3"/>
                  <c:y val="8.333333333333244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E386-4CDE-BD2A-FDAFD0C1EDAA}"/>
                </c:ext>
              </c:extLst>
            </c:dLbl>
            <c:dLbl>
              <c:idx val="9"/>
              <c:layout>
                <c:manualLayout>
                  <c:x val="4.5045045045043943E-3"/>
                  <c:y val="1.316425120772946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E386-4CDE-BD2A-FDAFD0C1EDAA}"/>
                </c:ext>
              </c:extLst>
            </c:dLbl>
            <c:dLbl>
              <c:idx val="10"/>
              <c:layout>
                <c:manualLayout>
                  <c:x val="5.208333333333333E-3"/>
                  <c:y val="1.1111111111111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386-4CDE-BD2A-FDAFD0C1EDAA}"/>
                </c:ext>
              </c:extLst>
            </c:dLbl>
            <c:dLbl>
              <c:idx val="11"/>
              <c:layout>
                <c:manualLayout>
                  <c:x val="7.8125E-3"/>
                  <c:y val="1.1111111111111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386-4CDE-BD2A-FDAFD0C1EDAA}"/>
                </c:ext>
              </c:extLst>
            </c:dLbl>
            <c:dLbl>
              <c:idx val="12"/>
              <c:layout>
                <c:manualLayout>
                  <c:x val="-2.6041666666666665E-3"/>
                  <c:y val="1.1111111111111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386-4CDE-BD2A-FDAFD0C1EDAA}"/>
                </c:ext>
              </c:extLst>
            </c:dLbl>
            <c:dLbl>
              <c:idx val="13"/>
              <c:layout>
                <c:manualLayout>
                  <c:x val="0"/>
                  <c:y val="8.33333333333333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386-4CDE-BD2A-FDAFD0C1EDA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Accidents!$A$1:$A$10</c:f>
              <c:strCache>
                <c:ptCount val="10"/>
                <c:pt idx="0">
                  <c:v>5000 10th Ave</c:v>
                </c:pt>
                <c:pt idx="1">
                  <c:v>S 4th St/Eisenhower</c:v>
                </c:pt>
                <c:pt idx="2">
                  <c:v>10th Ave/Limit</c:v>
                </c:pt>
                <c:pt idx="3">
                  <c:v>720 Eisenhower</c:v>
                </c:pt>
                <c:pt idx="4">
                  <c:v>S 4th St/Limit</c:v>
                </c:pt>
                <c:pt idx="5">
                  <c:v>10th Ave/Eisenhower</c:v>
                </c:pt>
                <c:pt idx="6">
                  <c:v>3121 S 4th ST</c:v>
                </c:pt>
                <c:pt idx="7">
                  <c:v>5000 S 4th St</c:v>
                </c:pt>
                <c:pt idx="8">
                  <c:v>701 Metropolitan Ave</c:v>
                </c:pt>
                <c:pt idx="9">
                  <c:v>S 4th ST/ Cherokee</c:v>
                </c:pt>
              </c:strCache>
            </c:strRef>
          </c:cat>
          <c:val>
            <c:numRef>
              <c:f>Accidents!$B$1:$B$10</c:f>
              <c:numCache>
                <c:formatCode>General</c:formatCode>
                <c:ptCount val="10"/>
                <c:pt idx="0">
                  <c:v>31</c:v>
                </c:pt>
                <c:pt idx="1">
                  <c:v>26</c:v>
                </c:pt>
                <c:pt idx="2">
                  <c:v>14</c:v>
                </c:pt>
                <c:pt idx="3">
                  <c:v>14</c:v>
                </c:pt>
                <c:pt idx="4">
                  <c:v>13</c:v>
                </c:pt>
                <c:pt idx="5">
                  <c:v>12</c:v>
                </c:pt>
                <c:pt idx="6">
                  <c:v>11</c:v>
                </c:pt>
                <c:pt idx="7">
                  <c:v>10</c:v>
                </c:pt>
                <c:pt idx="8">
                  <c:v>10</c:v>
                </c:pt>
                <c:pt idx="9">
                  <c:v>8</c:v>
                </c:pt>
              </c:numCache>
            </c:numRef>
          </c:val>
          <c:extLst>
            <c:ext xmlns:c16="http://schemas.microsoft.com/office/drawing/2014/chart" uri="{C3380CC4-5D6E-409C-BE32-E72D297353CC}">
              <c16:uniqueId val="{0000000E-E386-4CDE-BD2A-FDAFD0C1EDAA}"/>
            </c:ext>
          </c:extLst>
        </c:ser>
        <c:dLbls>
          <c:dLblPos val="outEnd"/>
          <c:showLegendKey val="0"/>
          <c:showVal val="1"/>
          <c:showCatName val="0"/>
          <c:showSerName val="0"/>
          <c:showPercent val="0"/>
          <c:showBubbleSize val="0"/>
        </c:dLbls>
        <c:gapWidth val="150"/>
        <c:axId val="38093568"/>
        <c:axId val="38096256"/>
      </c:barChart>
      <c:catAx>
        <c:axId val="38093568"/>
        <c:scaling>
          <c:orientation val="minMax"/>
        </c:scaling>
        <c:delete val="0"/>
        <c:axPos val="b"/>
        <c:numFmt formatCode="General" sourceLinked="0"/>
        <c:majorTickMark val="out"/>
        <c:minorTickMark val="none"/>
        <c:tickLblPos val="nextTo"/>
        <c:txPr>
          <a:bodyPr rot="-3120000"/>
          <a:lstStyle/>
          <a:p>
            <a:pPr>
              <a:defRPr sz="1000" b="1" baseline="0"/>
            </a:pPr>
            <a:endParaRPr lang="en-US"/>
          </a:p>
        </c:txPr>
        <c:crossAx val="38096256"/>
        <c:crosses val="autoZero"/>
        <c:auto val="1"/>
        <c:lblAlgn val="ctr"/>
        <c:lblOffset val="100"/>
        <c:noMultiLvlLbl val="0"/>
      </c:catAx>
      <c:valAx>
        <c:axId val="38096256"/>
        <c:scaling>
          <c:orientation val="minMax"/>
        </c:scaling>
        <c:delete val="0"/>
        <c:axPos val="l"/>
        <c:majorGridlines/>
        <c:numFmt formatCode="General" sourceLinked="1"/>
        <c:majorTickMark val="out"/>
        <c:minorTickMark val="none"/>
        <c:tickLblPos val="nextTo"/>
        <c:crossAx val="380935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110"/>
      <c:rotY val="20"/>
      <c:depthPercent val="2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7.8934771486216512E-2"/>
          <c:y val="8.6393088552915685E-3"/>
          <c:w val="0.91233076658223899"/>
          <c:h val="0.86787043664999985"/>
        </c:manualLayout>
      </c:layout>
      <c:bar3DChart>
        <c:barDir val="col"/>
        <c:grouping val="standard"/>
        <c:varyColors val="0"/>
        <c:ser>
          <c:idx val="1"/>
          <c:order val="0"/>
          <c:tx>
            <c:strRef>
              <c:f>Sheet1!$A$2</c:f>
              <c:strCache>
                <c:ptCount val="1"/>
                <c:pt idx="0">
                  <c:v>Alcohol Related Accidents</c:v>
                </c:pt>
              </c:strCache>
            </c:strRef>
          </c:tx>
          <c:spPr>
            <a:solidFill>
              <a:schemeClr val="accent2"/>
            </a:solidFill>
            <a:ln w="12695">
              <a:solidFill>
                <a:schemeClr val="tx1"/>
              </a:solidFill>
              <a:prstDash val="solid"/>
            </a:ln>
          </c:spPr>
          <c:invertIfNegative val="0"/>
          <c:dLbls>
            <c:dLbl>
              <c:idx val="0"/>
              <c:layout>
                <c:manualLayout>
                  <c:x val="-5.4098762189082987E-3"/>
                  <c:y val="6.790123456790123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415-4B61-BCE2-0736B9BC3C3E}"/>
                </c:ext>
              </c:extLst>
            </c:dLbl>
            <c:dLbl>
              <c:idx val="1"/>
              <c:layout>
                <c:manualLayout>
                  <c:x val="-1.8032920729694328E-3"/>
                  <c:y val="6.378600823045267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415-4B61-BCE2-0736B9BC3C3E}"/>
                </c:ext>
              </c:extLst>
            </c:dLbl>
            <c:dLbl>
              <c:idx val="2"/>
              <c:layout>
                <c:manualLayout>
                  <c:x val="1.8032920729694328E-3"/>
                  <c:y val="7.40740740740740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415-4B61-BCE2-0736B9BC3C3E}"/>
                </c:ext>
              </c:extLst>
            </c:dLbl>
            <c:dLbl>
              <c:idx val="3"/>
              <c:layout>
                <c:manualLayout>
                  <c:x val="-1.8032920729693666E-3"/>
                  <c:y val="8.024691358024690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415-4B61-BCE2-0736B9BC3C3E}"/>
                </c:ext>
              </c:extLst>
            </c:dLbl>
            <c:dLbl>
              <c:idx val="4"/>
              <c:layout>
                <c:manualLayout>
                  <c:x val="1.8032920729694328E-3"/>
                  <c:y val="7.818930041152263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415-4B61-BCE2-0736B9BC3C3E}"/>
                </c:ext>
              </c:extLst>
            </c:dLbl>
            <c:dLbl>
              <c:idx val="5"/>
              <c:layout>
                <c:manualLayout>
                  <c:x val="-1.8032920729694328E-3"/>
                  <c:y val="8.024691358024699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8415-4B61-BCE2-0736B9BC3C3E}"/>
                </c:ext>
              </c:extLst>
            </c:dLbl>
            <c:dLbl>
              <c:idx val="6"/>
              <c:layout>
                <c:manualLayout>
                  <c:x val="0"/>
                  <c:y val="6.0699588477366256E-2"/>
                </c:manualLayout>
              </c:layout>
              <c:showLegendKey val="0"/>
              <c:showVal val="1"/>
              <c:showCatName val="0"/>
              <c:showSerName val="0"/>
              <c:showPercent val="0"/>
              <c:showBubbleSize val="0"/>
              <c:extLst>
                <c:ext xmlns:c15="http://schemas.microsoft.com/office/drawing/2012/chart" uri="{CE6537A1-D6FC-4f65-9D91-7224C49458BB}">
                  <c15:layout>
                    <c:manualLayout>
                      <c:w val="4.371179984877905E-2"/>
                      <c:h val="5.7530864197530868E-2"/>
                    </c:manualLayout>
                  </c15:layout>
                </c:ext>
                <c:ext xmlns:c16="http://schemas.microsoft.com/office/drawing/2014/chart" uri="{C3380CC4-5D6E-409C-BE32-E72D297353CC}">
                  <c16:uniqueId val="{00000006-8415-4B61-BCE2-0736B9BC3C3E}"/>
                </c:ext>
              </c:extLst>
            </c:dLbl>
            <c:dLbl>
              <c:idx val="7"/>
              <c:layout>
                <c:manualLayout>
                  <c:x val="1.8032920729694328E-3"/>
                  <c:y val="7.40740740740740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34B-4826-BB29-7A2B21AB6B33}"/>
                </c:ext>
              </c:extLst>
            </c:dLbl>
            <c:dLbl>
              <c:idx val="8"/>
              <c:layout>
                <c:manualLayout>
                  <c:x val="0"/>
                  <c:y val="5.967078189300411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4CD-41D0-93D3-B5706F2BA6F4}"/>
                </c:ext>
              </c:extLst>
            </c:dLbl>
            <c:dLbl>
              <c:idx val="9"/>
              <c:layout>
                <c:manualLayout>
                  <c:x val="3.6065841459388655E-3"/>
                  <c:y val="7.201646090534979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1DD-4B83-80F0-54698610D5AB}"/>
                </c:ext>
              </c:extLst>
            </c:dLbl>
            <c:spPr>
              <a:noFill/>
              <a:ln>
                <a:noFill/>
              </a:ln>
              <a:effectLst/>
            </c:spPr>
            <c:txPr>
              <a:bodyPr anchor="t" anchorCtr="1"/>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Sheet1!$B$2:$K$2</c:f>
              <c:numCache>
                <c:formatCode>General</c:formatCode>
                <c:ptCount val="10"/>
                <c:pt idx="0">
                  <c:v>24</c:v>
                </c:pt>
                <c:pt idx="1">
                  <c:v>20</c:v>
                </c:pt>
                <c:pt idx="2">
                  <c:v>17</c:v>
                </c:pt>
                <c:pt idx="3">
                  <c:v>33</c:v>
                </c:pt>
                <c:pt idx="4">
                  <c:v>31</c:v>
                </c:pt>
                <c:pt idx="5">
                  <c:v>27</c:v>
                </c:pt>
                <c:pt idx="6">
                  <c:v>19</c:v>
                </c:pt>
                <c:pt idx="7">
                  <c:v>26</c:v>
                </c:pt>
                <c:pt idx="8">
                  <c:v>29</c:v>
                </c:pt>
                <c:pt idx="9">
                  <c:v>26</c:v>
                </c:pt>
              </c:numCache>
            </c:numRef>
          </c:val>
          <c:extLst>
            <c:ext xmlns:c16="http://schemas.microsoft.com/office/drawing/2014/chart" uri="{C3380CC4-5D6E-409C-BE32-E72D297353CC}">
              <c16:uniqueId val="{00000007-8415-4B61-BCE2-0736B9BC3C3E}"/>
            </c:ext>
          </c:extLst>
        </c:ser>
        <c:ser>
          <c:idx val="0"/>
          <c:order val="1"/>
          <c:tx>
            <c:strRef>
              <c:f>Sheet1!$A$3</c:f>
              <c:strCache>
                <c:ptCount val="1"/>
                <c:pt idx="0">
                  <c:v>DUI Arrests</c:v>
                </c:pt>
              </c:strCache>
            </c:strRef>
          </c:tx>
          <c:spPr>
            <a:solidFill>
              <a:schemeClr val="accent1"/>
            </a:solidFill>
            <a:ln w="12695">
              <a:solidFill>
                <a:schemeClr val="tx1"/>
              </a:solidFill>
              <a:prstDash val="solid"/>
            </a:ln>
          </c:spPr>
          <c:invertIfNegative val="0"/>
          <c:dLbls>
            <c:dLbl>
              <c:idx val="0"/>
              <c:layout>
                <c:manualLayout>
                  <c:x val="1.8032920729694163E-3"/>
                  <c:y val="5.761316872427983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8415-4B61-BCE2-0736B9BC3C3E}"/>
                </c:ext>
              </c:extLst>
            </c:dLbl>
            <c:dLbl>
              <c:idx val="1"/>
              <c:layout>
                <c:manualLayout>
                  <c:x val="-1.8032920729694328E-3"/>
                  <c:y val="5.349794238683127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8415-4B61-BCE2-0736B9BC3C3E}"/>
                </c:ext>
              </c:extLst>
            </c:dLbl>
            <c:dLbl>
              <c:idx val="2"/>
              <c:layout>
                <c:manualLayout>
                  <c:x val="0"/>
                  <c:y val="5.761300670749485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8415-4B61-BCE2-0736B9BC3C3E}"/>
                </c:ext>
              </c:extLst>
            </c:dLbl>
            <c:dLbl>
              <c:idx val="3"/>
              <c:layout>
                <c:manualLayout>
                  <c:x val="0"/>
                  <c:y val="6.790123456790123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8415-4B61-BCE2-0736B9BC3C3E}"/>
                </c:ext>
              </c:extLst>
            </c:dLbl>
            <c:dLbl>
              <c:idx val="4"/>
              <c:layout>
                <c:manualLayout>
                  <c:x val="3.6065841459388655E-3"/>
                  <c:y val="5.967078189300411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8415-4B61-BCE2-0736B9BC3C3E}"/>
                </c:ext>
              </c:extLst>
            </c:dLbl>
            <c:dLbl>
              <c:idx val="5"/>
              <c:layout>
                <c:manualLayout>
                  <c:x val="-1.8032920729694328E-3"/>
                  <c:y val="6.995884773662551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8415-4B61-BCE2-0736B9BC3C3E}"/>
                </c:ext>
              </c:extLst>
            </c:dLbl>
            <c:dLbl>
              <c:idx val="6"/>
              <c:layout>
                <c:manualLayout>
                  <c:x val="-1.8032920729694328E-3"/>
                  <c:y val="6.172839506172839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8415-4B61-BCE2-0736B9BC3C3E}"/>
                </c:ext>
              </c:extLst>
            </c:dLbl>
            <c:dLbl>
              <c:idx val="7"/>
              <c:layout>
                <c:manualLayout>
                  <c:x val="-1.3223989103791933E-16"/>
                  <c:y val="5.967078189300411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34B-4826-BB29-7A2B21AB6B33}"/>
                </c:ext>
              </c:extLst>
            </c:dLbl>
            <c:dLbl>
              <c:idx val="8"/>
              <c:layout>
                <c:manualLayout>
                  <c:x val="1.8032920729694328E-3"/>
                  <c:y val="5.144032921810699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B25-4AE1-A6DF-7D6841C56D44}"/>
                </c:ext>
              </c:extLst>
            </c:dLbl>
            <c:dLbl>
              <c:idx val="9"/>
              <c:layout>
                <c:manualLayout>
                  <c:x val="5.4098762189082987E-3"/>
                  <c:y val="4.938271604938271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1DD-4B83-80F0-54698610D5AB}"/>
                </c:ext>
              </c:extLst>
            </c:dLbl>
            <c:spPr>
              <a:noFill/>
              <a:ln>
                <a:noFill/>
              </a:ln>
              <a:effectLst/>
            </c:spPr>
            <c:txPr>
              <a:bodyPr anchor="t" anchorCtr="1"/>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Sheet1!$B$3:$K$3</c:f>
              <c:numCache>
                <c:formatCode>General</c:formatCode>
                <c:ptCount val="10"/>
                <c:pt idx="0">
                  <c:v>117</c:v>
                </c:pt>
                <c:pt idx="1">
                  <c:v>90</c:v>
                </c:pt>
                <c:pt idx="2">
                  <c:v>66</c:v>
                </c:pt>
                <c:pt idx="3">
                  <c:v>81</c:v>
                </c:pt>
                <c:pt idx="4">
                  <c:v>62</c:v>
                </c:pt>
                <c:pt idx="5">
                  <c:v>66</c:v>
                </c:pt>
                <c:pt idx="6">
                  <c:v>63</c:v>
                </c:pt>
                <c:pt idx="7">
                  <c:v>81</c:v>
                </c:pt>
                <c:pt idx="8">
                  <c:v>101</c:v>
                </c:pt>
                <c:pt idx="9">
                  <c:v>91</c:v>
                </c:pt>
              </c:numCache>
            </c:numRef>
          </c:val>
          <c:extLst>
            <c:ext xmlns:c16="http://schemas.microsoft.com/office/drawing/2014/chart" uri="{C3380CC4-5D6E-409C-BE32-E72D297353CC}">
              <c16:uniqueId val="{0000000F-8415-4B61-BCE2-0736B9BC3C3E}"/>
            </c:ext>
          </c:extLst>
        </c:ser>
        <c:dLbls>
          <c:showLegendKey val="0"/>
          <c:showVal val="1"/>
          <c:showCatName val="0"/>
          <c:showSerName val="0"/>
          <c:showPercent val="0"/>
          <c:showBubbleSize val="0"/>
        </c:dLbls>
        <c:gapWidth val="67"/>
        <c:gapDepth val="0"/>
        <c:shape val="box"/>
        <c:axId val="38258176"/>
        <c:axId val="38259712"/>
        <c:axId val="38127808"/>
      </c:bar3DChart>
      <c:catAx>
        <c:axId val="38258176"/>
        <c:scaling>
          <c:orientation val="minMax"/>
        </c:scaling>
        <c:delete val="0"/>
        <c:axPos val="b"/>
        <c:numFmt formatCode="General" sourceLinked="1"/>
        <c:majorTickMark val="out"/>
        <c:minorTickMark val="none"/>
        <c:tickLblPos val="low"/>
        <c:spPr>
          <a:ln w="3174">
            <a:solidFill>
              <a:schemeClr val="tx1"/>
            </a:solidFill>
            <a:prstDash val="solid"/>
          </a:ln>
        </c:spPr>
        <c:txPr>
          <a:bodyPr rot="0" vert="horz"/>
          <a:lstStyle/>
          <a:p>
            <a:pPr>
              <a:defRPr/>
            </a:pPr>
            <a:endParaRPr lang="en-US"/>
          </a:p>
        </c:txPr>
        <c:crossAx val="38259712"/>
        <c:crosses val="autoZero"/>
        <c:auto val="1"/>
        <c:lblAlgn val="ctr"/>
        <c:lblOffset val="100"/>
        <c:tickLblSkip val="1"/>
        <c:tickMarkSkip val="1"/>
        <c:noMultiLvlLbl val="0"/>
      </c:catAx>
      <c:valAx>
        <c:axId val="38259712"/>
        <c:scaling>
          <c:orientation val="minMax"/>
        </c:scaling>
        <c:delete val="0"/>
        <c:axPos val="l"/>
        <c:majorGridlines>
          <c:spPr>
            <a:ln w="3174">
              <a:solidFill>
                <a:schemeClr val="tx1"/>
              </a:solidFill>
              <a:prstDash val="solid"/>
            </a:ln>
          </c:spPr>
        </c:majorGridlines>
        <c:numFmt formatCode="General" sourceLinked="1"/>
        <c:majorTickMark val="out"/>
        <c:minorTickMark val="none"/>
        <c:tickLblPos val="nextTo"/>
        <c:spPr>
          <a:ln w="3174">
            <a:solidFill>
              <a:schemeClr val="tx1"/>
            </a:solidFill>
            <a:prstDash val="solid"/>
          </a:ln>
        </c:spPr>
        <c:txPr>
          <a:bodyPr rot="0" vert="horz"/>
          <a:lstStyle/>
          <a:p>
            <a:pPr>
              <a:defRPr/>
            </a:pPr>
            <a:endParaRPr lang="en-US"/>
          </a:p>
        </c:txPr>
        <c:crossAx val="38258176"/>
        <c:crosses val="autoZero"/>
        <c:crossBetween val="between"/>
      </c:valAx>
      <c:serAx>
        <c:axId val="38127808"/>
        <c:scaling>
          <c:orientation val="minMax"/>
        </c:scaling>
        <c:delete val="0"/>
        <c:axPos val="b"/>
        <c:majorTickMark val="out"/>
        <c:minorTickMark val="none"/>
        <c:tickLblPos val="none"/>
        <c:spPr>
          <a:ln w="3174">
            <a:solidFill>
              <a:schemeClr val="tx1"/>
            </a:solidFill>
            <a:prstDash val="solid"/>
          </a:ln>
        </c:spPr>
        <c:crossAx val="38259712"/>
        <c:crosses val="autoZero"/>
        <c:tickMarkSkip val="1"/>
      </c:serAx>
      <c:spPr>
        <a:noFill/>
        <a:ln w="25390">
          <a:noFill/>
        </a:ln>
      </c:spPr>
    </c:plotArea>
    <c:legend>
      <c:legendPos val="b"/>
      <c:layout>
        <c:manualLayout>
          <c:xMode val="edge"/>
          <c:yMode val="edge"/>
          <c:x val="0.21464031777698106"/>
          <c:y val="0.9140157480314961"/>
          <c:w val="0.57816377171214051"/>
          <c:h val="7.775377969762419E-2"/>
        </c:manualLayout>
      </c:layout>
      <c:overlay val="0"/>
      <c:spPr>
        <a:noFill/>
        <a:ln w="3174">
          <a:solidFill>
            <a:schemeClr val="tx1"/>
          </a:solidFill>
          <a:prstDash val="solid"/>
        </a:ln>
      </c:spPr>
    </c:legend>
    <c:plotVisOnly val="1"/>
    <c:dispBlanksAs val="gap"/>
    <c:showDLblsOverMax val="0"/>
  </c:chart>
  <c:spPr>
    <a:noFill/>
    <a:ln>
      <a:noFill/>
    </a:ln>
  </c:spPr>
  <c:txPr>
    <a:bodyPr/>
    <a:lstStyle/>
    <a:p>
      <a:pPr>
        <a:defRPr sz="1799" b="0" i="0" u="none" strike="noStrike" baseline="0">
          <a:solidFill>
            <a:schemeClr val="tx1"/>
          </a:solidFill>
          <a:latin typeface="+mn-lt"/>
          <a:ea typeface="Times New Roman"/>
          <a:cs typeface="Times New Roma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4382946418261356E-2"/>
          <c:y val="5.0236575157835008E-2"/>
          <c:w val="0.89883395090319596"/>
          <c:h val="0.8480275945236575"/>
        </c:manualLayout>
      </c:layout>
      <c:bar3DChart>
        <c:barDir val="col"/>
        <c:grouping val="standard"/>
        <c:varyColors val="0"/>
        <c:ser>
          <c:idx val="0"/>
          <c:order val="0"/>
          <c:tx>
            <c:strRef>
              <c:f>Sheet1!$B$1</c:f>
              <c:strCache>
                <c:ptCount val="1"/>
                <c:pt idx="0">
                  <c:v>Police Budget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solidFill>
                <a:schemeClr val="tx2">
                  <a:lumMod val="40000"/>
                  <a:lumOff val="60000"/>
                </a:schemeClr>
              </a:solidFill>
            </a:ln>
            <a:effectLst>
              <a:outerShdw blurRad="40000" dist="23000" dir="5400000" rotWithShape="0">
                <a:srgbClr val="000000">
                  <a:alpha val="35000"/>
                </a:srgbClr>
              </a:outerShdw>
            </a:effectLst>
            <a:sp3d>
              <a:contourClr>
                <a:schemeClr val="tx2">
                  <a:lumMod val="40000"/>
                  <a:lumOff val="60000"/>
                </a:schemeClr>
              </a:contourClr>
            </a:sp3d>
          </c:spPr>
          <c:invertIfNegative val="0"/>
          <c:dLbls>
            <c:dLbl>
              <c:idx val="0"/>
              <c:layout>
                <c:manualLayout>
                  <c:x val="-3.2679738562091504E-3"/>
                  <c:y val="-3.670284457686032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5CB-40FF-8FB5-463D653F5524}"/>
                </c:ext>
              </c:extLst>
            </c:dLbl>
            <c:dLbl>
              <c:idx val="1"/>
              <c:layout>
                <c:manualLayout>
                  <c:x val="6.4620426855484542E-3"/>
                  <c:y val="-7.590976803575229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B5CB-40FF-8FB5-463D653F5524}"/>
                </c:ext>
              </c:extLst>
            </c:dLbl>
            <c:numFmt formatCode="&quot;$&quot;#,##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numRef>
              <c:f>Sheet1!$A$2:$A$11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Sheet1!$B$2:$B$11</c:f>
              <c:numCache>
                <c:formatCode>_("$"* #,##0_);_("$"* \(#,##0\);_("$"* "-"_);_(@_)</c:formatCode>
                <c:ptCount val="10"/>
                <c:pt idx="0">
                  <c:v>6767205</c:v>
                </c:pt>
                <c:pt idx="1">
                  <c:v>6792105</c:v>
                </c:pt>
                <c:pt idx="2">
                  <c:v>6718340</c:v>
                </c:pt>
                <c:pt idx="3">
                  <c:v>6868865</c:v>
                </c:pt>
                <c:pt idx="4">
                  <c:v>6295152</c:v>
                </c:pt>
                <c:pt idx="5">
                  <c:v>6559802</c:v>
                </c:pt>
                <c:pt idx="6">
                  <c:v>7384379</c:v>
                </c:pt>
                <c:pt idx="7">
                  <c:v>7576952</c:v>
                </c:pt>
                <c:pt idx="8">
                  <c:v>7819390</c:v>
                </c:pt>
                <c:pt idx="9">
                  <c:v>7700000</c:v>
                </c:pt>
              </c:numCache>
            </c:numRef>
          </c:val>
          <c:extLst>
            <c:ext xmlns:c16="http://schemas.microsoft.com/office/drawing/2014/chart" uri="{C3380CC4-5D6E-409C-BE32-E72D297353CC}">
              <c16:uniqueId val="{00000000-B5CB-40FF-8FB5-463D653F5524}"/>
            </c:ext>
          </c:extLst>
        </c:ser>
        <c:ser>
          <c:idx val="1"/>
          <c:order val="1"/>
          <c:tx>
            <c:strRef>
              <c:f>Sheet1!$C$1</c:f>
              <c:strCache>
                <c:ptCount val="1"/>
                <c:pt idx="0">
                  <c:v>Total City Budget</c:v>
                </c:pt>
              </c:strCache>
            </c:strRef>
          </c:tx>
          <c:spPr>
            <a:solidFill>
              <a:schemeClr val="bg1">
                <a:lumMod val="65000"/>
              </a:schemeClr>
            </a:solidFill>
            <a:ln>
              <a:solidFill>
                <a:schemeClr val="bg1">
                  <a:lumMod val="65000"/>
                </a:schemeClr>
              </a:solidFill>
            </a:ln>
            <a:effectLst>
              <a:outerShdw blurRad="40000" dist="23000" dir="5400000" rotWithShape="0">
                <a:srgbClr val="000000">
                  <a:alpha val="35000"/>
                </a:srgbClr>
              </a:outerShdw>
            </a:effectLst>
            <a:sp3d>
              <a:contourClr>
                <a:schemeClr val="bg1">
                  <a:lumMod val="65000"/>
                </a:schemeClr>
              </a:contourClr>
            </a:sp3d>
          </c:spPr>
          <c:invertIfNegative val="0"/>
          <c:dPt>
            <c:idx val="7"/>
            <c:invertIfNegative val="0"/>
            <c:bubble3D val="0"/>
            <c:spPr>
              <a:solidFill>
                <a:schemeClr val="bg1">
                  <a:lumMod val="65000"/>
                </a:schemeClr>
              </a:solidFill>
              <a:ln>
                <a:solidFill>
                  <a:schemeClr val="bg1">
                    <a:lumMod val="65000"/>
                  </a:schemeClr>
                </a:solidFill>
              </a:ln>
              <a:effectLst>
                <a:outerShdw blurRad="40000" dist="23000" dir="5400000" rotWithShape="0">
                  <a:srgbClr val="000000">
                    <a:alpha val="35000"/>
                  </a:srgbClr>
                </a:outerShdw>
              </a:effectLst>
              <a:scene3d>
                <a:camera prst="orthographicFront"/>
                <a:lightRig rig="threePt" dir="t"/>
              </a:scene3d>
              <a:sp3d>
                <a:contourClr>
                  <a:schemeClr val="bg1">
                    <a:lumMod val="65000"/>
                  </a:schemeClr>
                </a:contourClr>
              </a:sp3d>
            </c:spPr>
            <c:extLst>
              <c:ext xmlns:c16="http://schemas.microsoft.com/office/drawing/2014/chart" uri="{C3380CC4-5D6E-409C-BE32-E72D297353CC}">
                <c16:uniqueId val="{00000000-9B58-438B-A5E0-69E03CECA12E}"/>
              </c:ext>
            </c:extLst>
          </c:dPt>
          <c:dLbls>
            <c:numFmt formatCode="_(&quot;$&quot;* #,##0.00_);_(&quot;$&quot;* \(#,##0.00\);_(&quot;$&quot;* &quot;-&quot;??_);_(@_)"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numRef>
              <c:f>Sheet1!$A$2:$A$11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Sheet1!$C$2:$C$11</c:f>
              <c:numCache>
                <c:formatCode>_("$"* #,##0_);_("$"* \(#,##0\);_("$"* "-"_);_(@_)</c:formatCode>
                <c:ptCount val="10"/>
                <c:pt idx="0">
                  <c:v>42462805</c:v>
                </c:pt>
                <c:pt idx="1">
                  <c:v>42640865</c:v>
                </c:pt>
                <c:pt idx="2">
                  <c:v>42417865</c:v>
                </c:pt>
                <c:pt idx="3">
                  <c:v>44538095</c:v>
                </c:pt>
                <c:pt idx="4">
                  <c:v>45172460</c:v>
                </c:pt>
                <c:pt idx="5">
                  <c:v>46920485</c:v>
                </c:pt>
                <c:pt idx="6">
                  <c:v>52116582</c:v>
                </c:pt>
                <c:pt idx="7">
                  <c:v>53476107</c:v>
                </c:pt>
                <c:pt idx="8">
                  <c:v>54284204</c:v>
                </c:pt>
                <c:pt idx="9">
                  <c:v>56500000</c:v>
                </c:pt>
              </c:numCache>
            </c:numRef>
          </c:val>
          <c:extLst>
            <c:ext xmlns:c16="http://schemas.microsoft.com/office/drawing/2014/chart" uri="{C3380CC4-5D6E-409C-BE32-E72D297353CC}">
              <c16:uniqueId val="{00000003-B5CB-40FF-8FB5-463D653F5524}"/>
            </c:ext>
          </c:extLst>
        </c:ser>
        <c:dLbls>
          <c:showLegendKey val="0"/>
          <c:showVal val="0"/>
          <c:showCatName val="0"/>
          <c:showSerName val="0"/>
          <c:showPercent val="0"/>
          <c:showBubbleSize val="0"/>
        </c:dLbls>
        <c:gapWidth val="150"/>
        <c:shape val="box"/>
        <c:axId val="723254104"/>
        <c:axId val="723252136"/>
        <c:axId val="624670888"/>
      </c:bar3DChart>
      <c:catAx>
        <c:axId val="723254104"/>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723252136"/>
        <c:crosses val="autoZero"/>
        <c:auto val="1"/>
        <c:lblAlgn val="ctr"/>
        <c:lblOffset val="100"/>
        <c:noMultiLvlLbl val="0"/>
      </c:catAx>
      <c:valAx>
        <c:axId val="723252136"/>
        <c:scaling>
          <c:orientation val="minMax"/>
          <c:max val="60000000"/>
        </c:scaling>
        <c:delete val="0"/>
        <c:axPos val="l"/>
        <c:majorGridlines>
          <c:spPr>
            <a:ln w="9525" cap="flat" cmpd="sng" algn="ctr">
              <a:solidFill>
                <a:schemeClr val="tx2">
                  <a:lumMod val="15000"/>
                  <a:lumOff val="85000"/>
                </a:schemeClr>
              </a:solidFill>
              <a:round/>
            </a:ln>
            <a:effectLst/>
          </c:spPr>
        </c:majorGridlines>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723254104"/>
        <c:crosses val="autoZero"/>
        <c:crossBetween val="between"/>
        <c:dispUnits>
          <c:builtInUnit val="millions"/>
          <c:dispUnitsLbl>
            <c:layout>
              <c:manualLayout>
                <c:xMode val="edge"/>
                <c:yMode val="edge"/>
                <c:x val="0"/>
                <c:y val="0.20296534723700083"/>
              </c:manualLayout>
            </c:layout>
            <c:spPr>
              <a:noFill/>
              <a:ln>
                <a:noFill/>
              </a:ln>
              <a:effectLst/>
            </c:spPr>
            <c:txPr>
              <a:bodyPr rot="0" spcFirstLastPara="1" vertOverflow="ellipsis" wrap="square" anchor="t" anchorCtr="0"/>
              <a:lstStyle/>
              <a:p>
                <a:pPr>
                  <a:defRPr sz="1197" b="1" i="0" u="none" strike="noStrike" kern="1200" baseline="0">
                    <a:solidFill>
                      <a:schemeClr val="tx2"/>
                    </a:solidFill>
                    <a:latin typeface="+mn-lt"/>
                    <a:ea typeface="+mn-ea"/>
                    <a:cs typeface="+mn-cs"/>
                  </a:defRPr>
                </a:pPr>
                <a:endParaRPr lang="en-US"/>
              </a:p>
            </c:txPr>
          </c:dispUnitsLbl>
        </c:dispUnits>
      </c:valAx>
      <c:serAx>
        <c:axId val="624670888"/>
        <c:scaling>
          <c:orientation val="minMax"/>
        </c:scaling>
        <c:delete val="1"/>
        <c:axPos val="b"/>
        <c:majorTickMark val="out"/>
        <c:minorTickMark val="none"/>
        <c:tickLblPos val="nextTo"/>
        <c:crossAx val="723252136"/>
        <c:crosses val="autoZero"/>
      </c:serAx>
      <c:spPr>
        <a:noFill/>
        <a:ln>
          <a:noFill/>
        </a:ln>
        <a:effectLst/>
      </c:spPr>
    </c:plotArea>
    <c:legend>
      <c:legendPos val="b"/>
      <c:layout>
        <c:manualLayout>
          <c:xMode val="edge"/>
          <c:yMode val="edge"/>
          <c:x val="0.32419896042406465"/>
          <c:y val="0.82553167340568911"/>
          <c:w val="0.34506600277906441"/>
          <c:h val="4.608994821593246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58464585599229"/>
          <c:y val="4.7422029340080434E-2"/>
          <c:w val="0.90322580645161465"/>
          <c:h val="0.6806866804738676"/>
        </c:manualLayout>
      </c:layout>
      <c:barChart>
        <c:barDir val="col"/>
        <c:grouping val="stacked"/>
        <c:varyColors val="0"/>
        <c:ser>
          <c:idx val="0"/>
          <c:order val="0"/>
          <c:tx>
            <c:strRef>
              <c:f>Sheet1!$A$2</c:f>
              <c:strCache>
                <c:ptCount val="1"/>
                <c:pt idx="0">
                  <c:v>Originated from outside department</c:v>
                </c:pt>
              </c:strCache>
            </c:strRef>
          </c:tx>
          <c:spPr>
            <a:solidFill>
              <a:schemeClr val="accent1"/>
            </a:solidFill>
            <a:ln w="12700">
              <a:solidFill>
                <a:schemeClr val="tx1"/>
              </a:solidFill>
              <a:prstDash val="solid"/>
            </a:ln>
          </c:spPr>
          <c:invertIfNegative val="0"/>
          <c:dLbls>
            <c:spPr>
              <a:noFill/>
              <a:ln w="25400">
                <a:noFill/>
              </a:ln>
            </c:spPr>
            <c:txPr>
              <a:bodyPr/>
              <a:lstStyle/>
              <a:p>
                <a:pPr>
                  <a:defRPr b="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Sheet1!$B$1:$K$1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Sheet1!$B$2:$K$2</c:f>
              <c:numCache>
                <c:formatCode>General</c:formatCode>
                <c:ptCount val="10"/>
                <c:pt idx="0">
                  <c:v>2</c:v>
                </c:pt>
                <c:pt idx="1">
                  <c:v>3</c:v>
                </c:pt>
                <c:pt idx="2">
                  <c:v>2</c:v>
                </c:pt>
                <c:pt idx="3">
                  <c:v>3</c:v>
                </c:pt>
                <c:pt idx="4">
                  <c:v>9</c:v>
                </c:pt>
                <c:pt idx="5">
                  <c:v>5</c:v>
                </c:pt>
                <c:pt idx="6">
                  <c:v>4</c:v>
                </c:pt>
                <c:pt idx="7">
                  <c:v>6</c:v>
                </c:pt>
                <c:pt idx="8">
                  <c:v>5</c:v>
                </c:pt>
                <c:pt idx="9">
                  <c:v>6</c:v>
                </c:pt>
              </c:numCache>
            </c:numRef>
          </c:val>
          <c:extLst>
            <c:ext xmlns:c16="http://schemas.microsoft.com/office/drawing/2014/chart" uri="{C3380CC4-5D6E-409C-BE32-E72D297353CC}">
              <c16:uniqueId val="{00000000-69BB-4D75-8AD4-0464B1D21978}"/>
            </c:ext>
          </c:extLst>
        </c:ser>
        <c:ser>
          <c:idx val="1"/>
          <c:order val="1"/>
          <c:tx>
            <c:strRef>
              <c:f>Sheet1!$A$3</c:f>
              <c:strCache>
                <c:ptCount val="1"/>
                <c:pt idx="0">
                  <c:v>Originated from within department</c:v>
                </c:pt>
              </c:strCache>
            </c:strRef>
          </c:tx>
          <c:spPr>
            <a:solidFill>
              <a:schemeClr val="accent1">
                <a:lumMod val="20000"/>
                <a:lumOff val="80000"/>
              </a:schemeClr>
            </a:solidFill>
            <a:ln w="12700">
              <a:solidFill>
                <a:schemeClr val="tx1"/>
              </a:solidFill>
              <a:prstDash val="solid"/>
            </a:ln>
          </c:spPr>
          <c:invertIfNegative val="0"/>
          <c:dLbls>
            <c:spPr>
              <a:noFill/>
              <a:ln w="25400">
                <a:noFill/>
              </a:ln>
            </c:spPr>
            <c:txPr>
              <a:bodyPr/>
              <a:lstStyle/>
              <a:p>
                <a:pPr>
                  <a:defRPr b="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Sheet1!$B$1:$K$1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Sheet1!$B$3:$K$3</c:f>
              <c:numCache>
                <c:formatCode>General</c:formatCode>
                <c:ptCount val="10"/>
                <c:pt idx="0">
                  <c:v>9</c:v>
                </c:pt>
                <c:pt idx="1">
                  <c:v>11</c:v>
                </c:pt>
                <c:pt idx="2">
                  <c:v>9</c:v>
                </c:pt>
                <c:pt idx="3">
                  <c:v>7</c:v>
                </c:pt>
                <c:pt idx="4">
                  <c:v>4</c:v>
                </c:pt>
                <c:pt idx="5">
                  <c:v>6</c:v>
                </c:pt>
                <c:pt idx="6">
                  <c:v>5</c:v>
                </c:pt>
                <c:pt idx="7">
                  <c:v>9</c:v>
                </c:pt>
                <c:pt idx="8">
                  <c:v>7</c:v>
                </c:pt>
                <c:pt idx="9">
                  <c:v>7</c:v>
                </c:pt>
              </c:numCache>
            </c:numRef>
          </c:val>
          <c:extLst>
            <c:ext xmlns:c16="http://schemas.microsoft.com/office/drawing/2014/chart" uri="{C3380CC4-5D6E-409C-BE32-E72D297353CC}">
              <c16:uniqueId val="{00000001-69BB-4D75-8AD4-0464B1D21978}"/>
            </c:ext>
          </c:extLst>
        </c:ser>
        <c:dLbls>
          <c:showLegendKey val="0"/>
          <c:showVal val="1"/>
          <c:showCatName val="0"/>
          <c:showSerName val="0"/>
          <c:showPercent val="0"/>
          <c:showBubbleSize val="0"/>
        </c:dLbls>
        <c:gapWidth val="100"/>
        <c:overlap val="100"/>
        <c:axId val="39078528"/>
        <c:axId val="39080320"/>
      </c:barChart>
      <c:catAx>
        <c:axId val="39078528"/>
        <c:scaling>
          <c:orientation val="minMax"/>
        </c:scaling>
        <c:delete val="0"/>
        <c:axPos val="b"/>
        <c:numFmt formatCode="General" sourceLinked="1"/>
        <c:majorTickMark val="out"/>
        <c:minorTickMark val="none"/>
        <c:tickLblPos val="nextTo"/>
        <c:spPr>
          <a:ln w="3175">
            <a:solidFill>
              <a:schemeClr val="tx1"/>
            </a:solidFill>
            <a:prstDash val="solid"/>
          </a:ln>
        </c:spPr>
        <c:txPr>
          <a:bodyPr rot="0" vert="horz"/>
          <a:lstStyle/>
          <a:p>
            <a:pPr>
              <a:defRPr sz="1200" b="0" baseline="0"/>
            </a:pPr>
            <a:endParaRPr lang="en-US"/>
          </a:p>
        </c:txPr>
        <c:crossAx val="39080320"/>
        <c:crosses val="autoZero"/>
        <c:auto val="1"/>
        <c:lblAlgn val="ctr"/>
        <c:lblOffset val="100"/>
        <c:tickLblSkip val="1"/>
        <c:tickMarkSkip val="1"/>
        <c:noMultiLvlLbl val="0"/>
      </c:catAx>
      <c:valAx>
        <c:axId val="39080320"/>
        <c:scaling>
          <c:orientation val="minMax"/>
        </c:scaling>
        <c:delete val="0"/>
        <c:axPos val="l"/>
        <c:majorGridlines>
          <c:spPr>
            <a:ln w="3175">
              <a:solidFill>
                <a:schemeClr val="tx1"/>
              </a:solidFill>
              <a:prstDash val="solid"/>
            </a:ln>
          </c:spPr>
        </c:majorGridlines>
        <c:numFmt formatCode="General" sourceLinked="1"/>
        <c:majorTickMark val="out"/>
        <c:minorTickMark val="none"/>
        <c:tickLblPos val="nextTo"/>
        <c:spPr>
          <a:ln w="3175">
            <a:solidFill>
              <a:schemeClr val="tx1"/>
            </a:solidFill>
            <a:prstDash val="solid"/>
          </a:ln>
        </c:spPr>
        <c:txPr>
          <a:bodyPr rot="0" vert="horz"/>
          <a:lstStyle/>
          <a:p>
            <a:pPr>
              <a:defRPr sz="1200" b="0"/>
            </a:pPr>
            <a:endParaRPr lang="en-US"/>
          </a:p>
        </c:txPr>
        <c:crossAx val="39078528"/>
        <c:crosses val="autoZero"/>
        <c:crossBetween val="between"/>
      </c:valAx>
      <c:spPr>
        <a:noFill/>
        <a:ln w="12700">
          <a:solidFill>
            <a:schemeClr val="tx1"/>
          </a:solidFill>
          <a:prstDash val="solid"/>
        </a:ln>
      </c:spPr>
    </c:plotArea>
    <c:legend>
      <c:legendPos val="b"/>
      <c:layout>
        <c:manualLayout>
          <c:xMode val="edge"/>
          <c:yMode val="edge"/>
          <c:x val="3.3628503490672361E-2"/>
          <c:y val="0.82902218749046352"/>
          <c:w val="0.91440017293283349"/>
          <c:h val="0.17097781250953611"/>
        </c:manualLayout>
      </c:layout>
      <c:overlay val="0"/>
      <c:spPr>
        <a:noFill/>
        <a:ln w="3175">
          <a:noFill/>
          <a:prstDash val="solid"/>
        </a:ln>
      </c:spPr>
      <c:txPr>
        <a:bodyPr/>
        <a:lstStyle/>
        <a:p>
          <a:pPr>
            <a:defRPr sz="1200"/>
          </a:pPr>
          <a:endParaRPr lang="en-US"/>
        </a:p>
      </c:txPr>
    </c:legend>
    <c:plotVisOnly val="1"/>
    <c:dispBlanksAs val="gap"/>
    <c:showDLblsOverMax val="0"/>
  </c:chart>
  <c:spPr>
    <a:noFill/>
    <a:ln>
      <a:noFill/>
    </a:ln>
  </c:spPr>
  <c:txPr>
    <a:bodyPr/>
    <a:lstStyle/>
    <a:p>
      <a:pPr>
        <a:defRPr sz="1600" b="0" i="0" u="none" strike="noStrike" baseline="0">
          <a:solidFill>
            <a:schemeClr val="tx1"/>
          </a:solidFill>
          <a:latin typeface="+mn-lt"/>
          <a:ea typeface="Times New Roman"/>
          <a:cs typeface="Times New Roman"/>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0548275215598051"/>
          <c:y val="6.0408368071638102E-2"/>
          <c:w val="0.82670812455261278"/>
          <c:h val="0.54398616486497342"/>
        </c:manualLayout>
      </c:layout>
      <c:barChart>
        <c:barDir val="col"/>
        <c:grouping val="stacked"/>
        <c:varyColors val="0"/>
        <c:ser>
          <c:idx val="0"/>
          <c:order val="0"/>
          <c:tx>
            <c:strRef>
              <c:f>Sheet1!$B$1</c:f>
              <c:strCache>
                <c:ptCount val="1"/>
                <c:pt idx="0">
                  <c:v>Sustained</c:v>
                </c:pt>
              </c:strCache>
            </c:strRef>
          </c:tx>
          <c:invertIfNegative val="0"/>
          <c:dLbls>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Sheet1!$A$2:$A$12</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Sheet1!$B$2:$B$12</c:f>
              <c:numCache>
                <c:formatCode>General</c:formatCode>
                <c:ptCount val="10"/>
                <c:pt idx="0">
                  <c:v>4</c:v>
                </c:pt>
                <c:pt idx="1">
                  <c:v>10</c:v>
                </c:pt>
                <c:pt idx="2">
                  <c:v>5</c:v>
                </c:pt>
                <c:pt idx="3">
                  <c:v>7</c:v>
                </c:pt>
                <c:pt idx="4">
                  <c:v>7</c:v>
                </c:pt>
                <c:pt idx="5">
                  <c:v>1</c:v>
                </c:pt>
                <c:pt idx="6">
                  <c:v>7</c:v>
                </c:pt>
                <c:pt idx="7">
                  <c:v>4</c:v>
                </c:pt>
                <c:pt idx="8">
                  <c:v>7</c:v>
                </c:pt>
                <c:pt idx="9">
                  <c:v>5</c:v>
                </c:pt>
              </c:numCache>
            </c:numRef>
          </c:val>
          <c:extLst>
            <c:ext xmlns:c16="http://schemas.microsoft.com/office/drawing/2014/chart" uri="{C3380CC4-5D6E-409C-BE32-E72D297353CC}">
              <c16:uniqueId val="{00000000-40AE-4566-BA5C-85168B43B9AC}"/>
            </c:ext>
          </c:extLst>
        </c:ser>
        <c:ser>
          <c:idx val="1"/>
          <c:order val="1"/>
          <c:tx>
            <c:strRef>
              <c:f>Sheet1!$C$1</c:f>
              <c:strCache>
                <c:ptCount val="1"/>
                <c:pt idx="0">
                  <c:v>Not Sustained</c:v>
                </c:pt>
              </c:strCache>
            </c:strRef>
          </c:tx>
          <c:invertIfNegative val="0"/>
          <c:dLbls>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Sheet1!$A$2:$A$12</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Sheet1!$C$2:$C$12</c:f>
              <c:numCache>
                <c:formatCode>General</c:formatCode>
                <c:ptCount val="10"/>
                <c:pt idx="0">
                  <c:v>5</c:v>
                </c:pt>
                <c:pt idx="1">
                  <c:v>1</c:v>
                </c:pt>
                <c:pt idx="2">
                  <c:v>2</c:v>
                </c:pt>
                <c:pt idx="3">
                  <c:v>2</c:v>
                </c:pt>
                <c:pt idx="5">
                  <c:v>2</c:v>
                </c:pt>
                <c:pt idx="8">
                  <c:v>1</c:v>
                </c:pt>
              </c:numCache>
            </c:numRef>
          </c:val>
          <c:extLst>
            <c:ext xmlns:c16="http://schemas.microsoft.com/office/drawing/2014/chart" uri="{C3380CC4-5D6E-409C-BE32-E72D297353CC}">
              <c16:uniqueId val="{00000001-40AE-4566-BA5C-85168B43B9AC}"/>
            </c:ext>
          </c:extLst>
        </c:ser>
        <c:ser>
          <c:idx val="2"/>
          <c:order val="2"/>
          <c:tx>
            <c:strRef>
              <c:f>Sheet1!$D$1</c:f>
              <c:strCache>
                <c:ptCount val="1"/>
                <c:pt idx="0">
                  <c:v>Exonerated</c:v>
                </c:pt>
              </c:strCache>
            </c:strRef>
          </c:tx>
          <c:spPr>
            <a:ln w="9525" cap="flat">
              <a:solidFill>
                <a:schemeClr val="lt1">
                  <a:shade val="95000"/>
                  <a:satMod val="105000"/>
                </a:schemeClr>
              </a:solidFill>
            </a:ln>
            <a:effectLst>
              <a:outerShdw blurRad="40000" dist="25400" dir="5400000" rotWithShape="0">
                <a:srgbClr val="000000">
                  <a:alpha val="38000"/>
                </a:srgbClr>
              </a:outerShdw>
            </a:effectLst>
          </c:spPr>
          <c:invertIfNegative val="0"/>
          <c:dLbls>
            <c:dLbl>
              <c:idx val="3"/>
              <c:layout>
                <c:manualLayout>
                  <c:x val="5.8479532163742158E-3"/>
                  <c:y val="-2.280666203489274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0AE-4566-BA5C-85168B43B9AC}"/>
                </c:ext>
              </c:extLst>
            </c:dLbl>
            <c:dLbl>
              <c:idx val="5"/>
              <c:layout>
                <c:manualLayout>
                  <c:x val="-2.9239313835770528E-3"/>
                  <c:y val="-3.186274509803921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297-41ED-844D-A125227927AA}"/>
                </c:ext>
              </c:extLst>
            </c:dLbl>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Sheet1!$A$2:$A$12</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Sheet1!$D$2:$D$12</c:f>
              <c:numCache>
                <c:formatCode>General</c:formatCode>
                <c:ptCount val="10"/>
                <c:pt idx="0">
                  <c:v>1</c:v>
                </c:pt>
                <c:pt idx="1">
                  <c:v>3</c:v>
                </c:pt>
                <c:pt idx="2">
                  <c:v>4</c:v>
                </c:pt>
                <c:pt idx="3">
                  <c:v>1</c:v>
                </c:pt>
                <c:pt idx="4">
                  <c:v>6</c:v>
                </c:pt>
                <c:pt idx="5">
                  <c:v>7</c:v>
                </c:pt>
                <c:pt idx="6">
                  <c:v>2</c:v>
                </c:pt>
                <c:pt idx="7">
                  <c:v>9</c:v>
                </c:pt>
                <c:pt idx="8">
                  <c:v>3</c:v>
                </c:pt>
                <c:pt idx="9">
                  <c:v>7</c:v>
                </c:pt>
              </c:numCache>
            </c:numRef>
          </c:val>
          <c:extLst>
            <c:ext xmlns:c16="http://schemas.microsoft.com/office/drawing/2014/chart" uri="{C3380CC4-5D6E-409C-BE32-E72D297353CC}">
              <c16:uniqueId val="{00000003-40AE-4566-BA5C-85168B43B9AC}"/>
            </c:ext>
          </c:extLst>
        </c:ser>
        <c:ser>
          <c:idx val="3"/>
          <c:order val="3"/>
          <c:tx>
            <c:strRef>
              <c:f>Sheet1!$E$1</c:f>
              <c:strCache>
                <c:ptCount val="1"/>
                <c:pt idx="0">
                  <c:v>Unfounded</c:v>
                </c:pt>
              </c:strCache>
            </c:strRef>
          </c:tx>
          <c:invertIfNegative val="0"/>
          <c:dLbls>
            <c:dLbl>
              <c:idx val="0"/>
              <c:layout>
                <c:manualLayout>
                  <c:x val="1.461988304093568E-2"/>
                  <c:y val="-4.52813802686428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AE-4566-BA5C-85168B43B9AC}"/>
                </c:ext>
              </c:extLst>
            </c:dLbl>
            <c:dLbl>
              <c:idx val="1"/>
              <c:layout>
                <c:manualLayout>
                  <c:x val="2.0467836257309982E-2"/>
                  <c:y val="-1.12994350282485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AE-4566-BA5C-85168B43B9AC}"/>
                </c:ext>
              </c:extLst>
            </c:dLbl>
            <c:dLbl>
              <c:idx val="2"/>
              <c:layout>
                <c:manualLayout>
                  <c:x val="2.3391812865497082E-2"/>
                  <c:y val="1.12994350282485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0AE-4566-BA5C-85168B43B9AC}"/>
                </c:ext>
              </c:extLst>
            </c:dLbl>
            <c:dLbl>
              <c:idx val="3"/>
              <c:layout>
                <c:manualLayout>
                  <c:x val="2.0467836257309982E-2"/>
                  <c:y val="2.82485875706216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0AE-4566-BA5C-85168B43B9AC}"/>
                </c:ext>
              </c:extLst>
            </c:dLbl>
            <c:dLbl>
              <c:idx val="4"/>
              <c:layout>
                <c:manualLayout>
                  <c:x val="6.7251461988304284E-2"/>
                  <c:y val="2.82485875706216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0AE-4566-BA5C-85168B43B9A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Sheet1!$A$2:$A$12</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Sheet1!$E$2:$E$12</c:f>
              <c:numCache>
                <c:formatCode>General</c:formatCode>
                <c:ptCount val="10"/>
                <c:pt idx="7">
                  <c:v>1</c:v>
                </c:pt>
                <c:pt idx="9">
                  <c:v>1</c:v>
                </c:pt>
              </c:numCache>
            </c:numRef>
          </c:val>
          <c:extLst>
            <c:ext xmlns:c16="http://schemas.microsoft.com/office/drawing/2014/chart" uri="{C3380CC4-5D6E-409C-BE32-E72D297353CC}">
              <c16:uniqueId val="{00000009-40AE-4566-BA5C-85168B43B9AC}"/>
            </c:ext>
          </c:extLst>
        </c:ser>
        <c:ser>
          <c:idx val="4"/>
          <c:order val="4"/>
          <c:tx>
            <c:strRef>
              <c:f>Sheet1!$F$1</c:f>
              <c:strCache>
                <c:ptCount val="1"/>
                <c:pt idx="0">
                  <c:v>Other Sustained</c:v>
                </c:pt>
              </c:strCache>
            </c:strRef>
          </c:tx>
          <c:invertIfNegative val="0"/>
          <c:dLbls>
            <c:dLbl>
              <c:idx val="0"/>
              <c:layout>
                <c:manualLayout>
                  <c:x val="-2.9239766081871708E-3"/>
                  <c:y val="-1.412429378531073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40AE-4566-BA5C-85168B43B9AC}"/>
                </c:ext>
              </c:extLst>
            </c:dLbl>
            <c:dLbl>
              <c:idx val="1"/>
              <c:layout>
                <c:manualLayout>
                  <c:x val="-2.9239766081871343E-3"/>
                  <c:y val="-3.73880654624054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0AE-4566-BA5C-85168B43B9AC}"/>
                </c:ext>
              </c:extLst>
            </c:dLbl>
            <c:dLbl>
              <c:idx val="2"/>
              <c:layout>
                <c:manualLayout>
                  <c:x val="-8.771929824561403E-3"/>
                  <c:y val="-1.12994350282485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0AE-4566-BA5C-85168B43B9AC}"/>
                </c:ext>
              </c:extLst>
            </c:dLbl>
            <c:dLbl>
              <c:idx val="3"/>
              <c:layout>
                <c:manualLayout>
                  <c:x val="0"/>
                  <c:y val="-2.82485875706214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0AE-4566-BA5C-85168B43B9AC}"/>
                </c:ext>
              </c:extLst>
            </c:dLbl>
            <c:dLbl>
              <c:idx val="4"/>
              <c:layout>
                <c:manualLayout>
                  <c:x val="-2.9239766081871001E-3"/>
                  <c:y val="-1.69491525423728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0AE-4566-BA5C-85168B43B9A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Sheet1!$A$2:$A$12</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Sheet1!$F$2:$F$12</c:f>
              <c:numCache>
                <c:formatCode>General</c:formatCode>
                <c:ptCount val="10"/>
                <c:pt idx="0">
                  <c:v>1</c:v>
                </c:pt>
                <c:pt idx="5">
                  <c:v>1</c:v>
                </c:pt>
                <c:pt idx="7">
                  <c:v>1</c:v>
                </c:pt>
                <c:pt idx="8">
                  <c:v>1</c:v>
                </c:pt>
              </c:numCache>
            </c:numRef>
          </c:val>
          <c:extLst>
            <c:ext xmlns:c16="http://schemas.microsoft.com/office/drawing/2014/chart" uri="{C3380CC4-5D6E-409C-BE32-E72D297353CC}">
              <c16:uniqueId val="{0000000F-40AE-4566-BA5C-85168B43B9AC}"/>
            </c:ext>
          </c:extLst>
        </c:ser>
        <c:dLbls>
          <c:showLegendKey val="0"/>
          <c:showVal val="1"/>
          <c:showCatName val="0"/>
          <c:showSerName val="0"/>
          <c:showPercent val="0"/>
          <c:showBubbleSize val="0"/>
        </c:dLbls>
        <c:gapWidth val="75"/>
        <c:overlap val="100"/>
        <c:axId val="39441920"/>
        <c:axId val="39443456"/>
      </c:barChart>
      <c:catAx>
        <c:axId val="39441920"/>
        <c:scaling>
          <c:orientation val="minMax"/>
        </c:scaling>
        <c:delete val="0"/>
        <c:axPos val="b"/>
        <c:numFmt formatCode="General" sourceLinked="1"/>
        <c:majorTickMark val="out"/>
        <c:minorTickMark val="none"/>
        <c:tickLblPos val="nextTo"/>
        <c:spPr>
          <a:ln/>
        </c:spPr>
        <c:txPr>
          <a:bodyPr rot="-1800000" vert="horz" anchor="t"/>
          <a:lstStyle/>
          <a:p>
            <a:pPr>
              <a:defRPr sz="1100" baseline="0"/>
            </a:pPr>
            <a:endParaRPr lang="en-US"/>
          </a:p>
        </c:txPr>
        <c:crossAx val="39443456"/>
        <c:crosses val="autoZero"/>
        <c:auto val="1"/>
        <c:lblAlgn val="ctr"/>
        <c:lblOffset val="100"/>
        <c:noMultiLvlLbl val="0"/>
      </c:catAx>
      <c:valAx>
        <c:axId val="39443456"/>
        <c:scaling>
          <c:orientation val="minMax"/>
        </c:scaling>
        <c:delete val="0"/>
        <c:axPos val="l"/>
        <c:majorGridlines/>
        <c:numFmt formatCode="General" sourceLinked="1"/>
        <c:majorTickMark val="none"/>
        <c:minorTickMark val="none"/>
        <c:tickLblPos val="nextTo"/>
        <c:txPr>
          <a:bodyPr/>
          <a:lstStyle/>
          <a:p>
            <a:pPr>
              <a:defRPr sz="1200"/>
            </a:pPr>
            <a:endParaRPr lang="en-US"/>
          </a:p>
        </c:txPr>
        <c:crossAx val="39441920"/>
        <c:crosses val="autoZero"/>
        <c:crossBetween val="between"/>
      </c:valAx>
    </c:plotArea>
    <c:legend>
      <c:legendPos val="b"/>
      <c:layout>
        <c:manualLayout>
          <c:xMode val="edge"/>
          <c:yMode val="edge"/>
          <c:x val="3.0782106184095416E-2"/>
          <c:y val="0.69892534266550777"/>
          <c:w val="0.82094136670416196"/>
          <c:h val="9.6831094642581439E-2"/>
        </c:manualLayout>
      </c:layout>
      <c:overlay val="0"/>
      <c:txPr>
        <a:bodyPr/>
        <a:lstStyle/>
        <a:p>
          <a:pPr>
            <a:defRPr sz="1200"/>
          </a:pPr>
          <a:endParaRPr lang="en-US"/>
        </a:p>
      </c:txPr>
    </c:legend>
    <c:plotVisOnly val="1"/>
    <c:dispBlanksAs val="gap"/>
    <c:showDLblsOverMax val="0"/>
  </c:chart>
  <c:txPr>
    <a:bodyPr/>
    <a:lstStyle/>
    <a:p>
      <a:pPr>
        <a:defRPr sz="1600" baseline="0"/>
      </a:pPr>
      <a:endParaRPr lang="en-US"/>
    </a:p>
  </c:txPr>
  <c:externalData r:id="rId1">
    <c:autoUpdate val="0"/>
  </c:externalData>
  <c:userShapes r:id="rId2"/>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title>
      <c:tx>
        <c:rich>
          <a:bodyPr/>
          <a:lstStyle/>
          <a:p>
            <a:pPr algn="ctr">
              <a:defRPr/>
            </a:pPr>
            <a:r>
              <a:rPr lang="en-US" dirty="0" smtClean="0"/>
              <a:t>Use </a:t>
            </a:r>
            <a:r>
              <a:rPr lang="en-US" dirty="0"/>
              <a:t>of Force </a:t>
            </a:r>
            <a:r>
              <a:rPr lang="en-US" dirty="0" smtClean="0"/>
              <a:t>Reports</a:t>
            </a:r>
          </a:p>
          <a:p>
            <a:pPr algn="ctr">
              <a:defRPr/>
            </a:pPr>
            <a:r>
              <a:rPr lang="en-US" dirty="0" smtClean="0"/>
              <a:t>     Filed </a:t>
            </a:r>
            <a:r>
              <a:rPr lang="en-US" dirty="0"/>
              <a:t>by Officers</a:t>
            </a:r>
          </a:p>
        </c:rich>
      </c:tx>
      <c:layout>
        <c:manualLayout>
          <c:xMode val="edge"/>
          <c:yMode val="edge"/>
          <c:x val="0.27864023576000368"/>
          <c:y val="1.8884121873463496E-2"/>
        </c:manualLayout>
      </c:layout>
      <c:overlay val="1"/>
    </c:title>
    <c:autoTitleDeleted val="0"/>
    <c:plotArea>
      <c:layout>
        <c:manualLayout>
          <c:layoutTarget val="inner"/>
          <c:xMode val="edge"/>
          <c:yMode val="edge"/>
          <c:x val="0.19348943224202753"/>
          <c:y val="0.22488981784009271"/>
          <c:w val="0.73463323663491531"/>
          <c:h val="0.60091357515583121"/>
        </c:manualLayout>
      </c:layout>
      <c:barChart>
        <c:barDir val="col"/>
        <c:grouping val="stacked"/>
        <c:varyColors val="0"/>
        <c:ser>
          <c:idx val="0"/>
          <c:order val="0"/>
          <c:tx>
            <c:strRef>
              <c:f>Sheet1!$A$2</c:f>
              <c:strCache>
                <c:ptCount val="1"/>
                <c:pt idx="0">
                  <c:v>Use of Force Reports Filed by Officers</c:v>
                </c:pt>
              </c:strCache>
            </c:strRef>
          </c:tx>
          <c:invertIfNegative val="0"/>
          <c:dLbls>
            <c:dLbl>
              <c:idx val="0"/>
              <c:layout>
                <c:manualLayout>
                  <c:x val="1.4610673665791776E-4"/>
                  <c:y val="-0.1542203286332852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6D3-4D66-BF31-0C198417A499}"/>
                </c:ext>
              </c:extLst>
            </c:dLbl>
            <c:dLbl>
              <c:idx val="1"/>
              <c:layout>
                <c:manualLayout>
                  <c:x val="-2.9243219597550305E-4"/>
                  <c:y val="-0.1888412187346350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6D3-4D66-BF31-0C198417A499}"/>
                </c:ext>
              </c:extLst>
            </c:dLbl>
            <c:dLbl>
              <c:idx val="2"/>
              <c:layout>
                <c:manualLayout>
                  <c:x val="3.3626421697287331E-3"/>
                  <c:y val="-0.1290414994686673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6D3-4D66-BF31-0C198417A499}"/>
                </c:ext>
              </c:extLst>
            </c:dLbl>
            <c:dLbl>
              <c:idx val="3"/>
              <c:layout>
                <c:manualLayout>
                  <c:x val="8.771929824561403E-3"/>
                  <c:y val="-0.1353362067598217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6D3-4D66-BF31-0C198417A499}"/>
                </c:ext>
              </c:extLst>
            </c:dLbl>
            <c:dLbl>
              <c:idx val="4"/>
              <c:layout>
                <c:manualLayout>
                  <c:x val="2.9239766081871343E-3"/>
                  <c:y val="-0.1258941458230899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6D3-4D66-BF31-0C198417A499}"/>
                </c:ext>
              </c:extLst>
            </c:dLbl>
            <c:dLbl>
              <c:idx val="5"/>
              <c:layout>
                <c:manualLayout>
                  <c:x val="-8.3333333333334356E-3"/>
                  <c:y val="-0.1731044505067487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6D3-4D66-BF31-0C198417A499}"/>
                </c:ext>
              </c:extLst>
            </c:dLbl>
            <c:dLbl>
              <c:idx val="6"/>
              <c:layout>
                <c:manualLayout>
                  <c:x val="0"/>
                  <c:y val="-0.2517882916461799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A6D3-4D66-BF31-0C198417A499}"/>
                </c:ext>
              </c:extLst>
            </c:dLbl>
            <c:dLbl>
              <c:idx val="7"/>
              <c:layout>
                <c:manualLayout>
                  <c:x val="-5.9940944881890779E-3"/>
                  <c:y val="-0.2014306333169440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89A-44C1-A9E3-97415A9DB11C}"/>
                </c:ext>
              </c:extLst>
            </c:dLbl>
            <c:dLbl>
              <c:idx val="8"/>
              <c:layout>
                <c:manualLayout>
                  <c:x val="-1.1695975503062219E-2"/>
                  <c:y val="-0.1699570968611714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2FD-409F-A7CA-0EC5AFF78DA3}"/>
                </c:ext>
              </c:extLst>
            </c:dLbl>
            <c:dLbl>
              <c:idx val="9"/>
              <c:layout>
                <c:manualLayout>
                  <c:x val="-1.1111111111111112E-2"/>
                  <c:y val="-0.1699570968611715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B4B-43CB-A0B4-72F585ADD085}"/>
                </c:ext>
              </c:extLst>
            </c:dLbl>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Sheet1!$B$2:$K$2</c:f>
              <c:numCache>
                <c:formatCode>General</c:formatCode>
                <c:ptCount val="10"/>
                <c:pt idx="0">
                  <c:v>92</c:v>
                </c:pt>
                <c:pt idx="1">
                  <c:v>128</c:v>
                </c:pt>
                <c:pt idx="2">
                  <c:v>84</c:v>
                </c:pt>
                <c:pt idx="3">
                  <c:v>76</c:v>
                </c:pt>
                <c:pt idx="4">
                  <c:v>88</c:v>
                </c:pt>
                <c:pt idx="5">
                  <c:v>124</c:v>
                </c:pt>
                <c:pt idx="6">
                  <c:v>183</c:v>
                </c:pt>
                <c:pt idx="7">
                  <c:v>139</c:v>
                </c:pt>
                <c:pt idx="8">
                  <c:v>112</c:v>
                </c:pt>
                <c:pt idx="9">
                  <c:v>120</c:v>
                </c:pt>
              </c:numCache>
            </c:numRef>
          </c:val>
          <c:extLst>
            <c:ext xmlns:c16="http://schemas.microsoft.com/office/drawing/2014/chart" uri="{C3380CC4-5D6E-409C-BE32-E72D297353CC}">
              <c16:uniqueId val="{00000007-A6D3-4D66-BF31-0C198417A499}"/>
            </c:ext>
          </c:extLst>
        </c:ser>
        <c:dLbls>
          <c:showLegendKey val="0"/>
          <c:showVal val="1"/>
          <c:showCatName val="0"/>
          <c:showSerName val="0"/>
          <c:showPercent val="0"/>
          <c:showBubbleSize val="0"/>
        </c:dLbls>
        <c:gapWidth val="150"/>
        <c:overlap val="100"/>
        <c:axId val="38593664"/>
        <c:axId val="39469056"/>
      </c:barChart>
      <c:catAx>
        <c:axId val="38593664"/>
        <c:scaling>
          <c:orientation val="minMax"/>
        </c:scaling>
        <c:delete val="0"/>
        <c:axPos val="b"/>
        <c:numFmt formatCode="General" sourceLinked="1"/>
        <c:majorTickMark val="out"/>
        <c:minorTickMark val="none"/>
        <c:tickLblPos val="low"/>
        <c:txPr>
          <a:bodyPr rot="-2040000" vert="horz"/>
          <a:lstStyle/>
          <a:p>
            <a:pPr>
              <a:defRPr sz="1300" baseline="0"/>
            </a:pPr>
            <a:endParaRPr lang="en-US"/>
          </a:p>
        </c:txPr>
        <c:crossAx val="39469056"/>
        <c:crosses val="autoZero"/>
        <c:auto val="1"/>
        <c:lblAlgn val="ctr"/>
        <c:lblOffset val="100"/>
        <c:tickLblSkip val="1"/>
        <c:tickMarkSkip val="1"/>
        <c:noMultiLvlLbl val="0"/>
      </c:catAx>
      <c:valAx>
        <c:axId val="39469056"/>
        <c:scaling>
          <c:orientation val="minMax"/>
          <c:max val="250"/>
        </c:scaling>
        <c:delete val="0"/>
        <c:axPos val="l"/>
        <c:majorGridlines/>
        <c:numFmt formatCode="General" sourceLinked="1"/>
        <c:majorTickMark val="out"/>
        <c:minorTickMark val="none"/>
        <c:tickLblPos val="nextTo"/>
        <c:txPr>
          <a:bodyPr rot="0" vert="horz"/>
          <a:lstStyle/>
          <a:p>
            <a:pPr>
              <a:defRPr sz="1400"/>
            </a:pPr>
            <a:endParaRPr lang="en-US"/>
          </a:p>
        </c:txPr>
        <c:crossAx val="38593664"/>
        <c:crosses val="autoZero"/>
        <c:crossBetween val="between"/>
      </c:valAx>
      <c:spPr>
        <a:solidFill>
          <a:schemeClr val="bg1">
            <a:lumMod val="95000"/>
          </a:schemeClr>
        </a:solidFill>
        <a:effectLst>
          <a:innerShdw blurRad="114300">
            <a:prstClr val="black"/>
          </a:innerShdw>
        </a:effectLst>
      </c:spPr>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a:t>Bias-Based Policing Complaints</a:t>
            </a:r>
          </a:p>
        </c:rich>
      </c:tx>
      <c:layout/>
      <c:overlay val="0"/>
    </c:title>
    <c:autoTitleDeleted val="0"/>
    <c:plotArea>
      <c:layout>
        <c:manualLayout>
          <c:layoutTarget val="inner"/>
          <c:xMode val="edge"/>
          <c:yMode val="edge"/>
          <c:x val="0.13941916010498687"/>
          <c:y val="0.2957230713807833"/>
          <c:w val="0.84058083989501309"/>
          <c:h val="0.5450239032620926"/>
        </c:manualLayout>
      </c:layout>
      <c:lineChart>
        <c:grouping val="stacked"/>
        <c:varyColors val="0"/>
        <c:ser>
          <c:idx val="0"/>
          <c:order val="0"/>
          <c:tx>
            <c:strRef>
              <c:f>Sheet1!$B$1</c:f>
              <c:strCache>
                <c:ptCount val="1"/>
                <c:pt idx="0">
                  <c:v>Bias-Based Policing Complaints</c:v>
                </c:pt>
              </c:strCache>
            </c:strRef>
          </c:tx>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Sheet1!$A$2:$A$11</c:f>
              <c:numCache>
                <c:formatCode>0</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Sheet1!$B$2:$B$11</c:f>
              <c:numCache>
                <c:formatCode>0</c:formatCode>
                <c:ptCount val="10"/>
                <c:pt idx="0">
                  <c:v>0</c:v>
                </c:pt>
                <c:pt idx="1">
                  <c:v>0</c:v>
                </c:pt>
                <c:pt idx="2">
                  <c:v>2</c:v>
                </c:pt>
                <c:pt idx="3">
                  <c:v>2</c:v>
                </c:pt>
                <c:pt idx="4">
                  <c:v>3</c:v>
                </c:pt>
                <c:pt idx="5">
                  <c:v>1</c:v>
                </c:pt>
                <c:pt idx="6">
                  <c:v>0</c:v>
                </c:pt>
                <c:pt idx="7">
                  <c:v>2</c:v>
                </c:pt>
                <c:pt idx="8">
                  <c:v>0</c:v>
                </c:pt>
                <c:pt idx="9">
                  <c:v>2</c:v>
                </c:pt>
              </c:numCache>
            </c:numRef>
          </c:val>
          <c:smooth val="0"/>
          <c:extLst>
            <c:ext xmlns:c16="http://schemas.microsoft.com/office/drawing/2014/chart" uri="{C3380CC4-5D6E-409C-BE32-E72D297353CC}">
              <c16:uniqueId val="{00000000-E056-4FBC-A858-9593048F9B01}"/>
            </c:ext>
          </c:extLst>
        </c:ser>
        <c:dLbls>
          <c:dLblPos val="t"/>
          <c:showLegendKey val="0"/>
          <c:showVal val="1"/>
          <c:showCatName val="0"/>
          <c:showSerName val="0"/>
          <c:showPercent val="0"/>
          <c:showBubbleSize val="0"/>
        </c:dLbls>
        <c:smooth val="0"/>
        <c:axId val="39485824"/>
        <c:axId val="39487360"/>
      </c:lineChart>
      <c:catAx>
        <c:axId val="39485824"/>
        <c:scaling>
          <c:orientation val="minMax"/>
        </c:scaling>
        <c:delete val="0"/>
        <c:axPos val="b"/>
        <c:numFmt formatCode="0" sourceLinked="1"/>
        <c:majorTickMark val="out"/>
        <c:minorTickMark val="none"/>
        <c:tickLblPos val="nextTo"/>
        <c:txPr>
          <a:bodyPr rot="-1980000"/>
          <a:lstStyle/>
          <a:p>
            <a:pPr>
              <a:defRPr sz="1100" baseline="0"/>
            </a:pPr>
            <a:endParaRPr lang="en-US"/>
          </a:p>
        </c:txPr>
        <c:crossAx val="39487360"/>
        <c:crosses val="autoZero"/>
        <c:auto val="1"/>
        <c:lblAlgn val="ctr"/>
        <c:lblOffset val="100"/>
        <c:noMultiLvlLbl val="0"/>
      </c:catAx>
      <c:valAx>
        <c:axId val="39487360"/>
        <c:scaling>
          <c:orientation val="minMax"/>
          <c:max val="5"/>
        </c:scaling>
        <c:delete val="0"/>
        <c:axPos val="l"/>
        <c:majorGridlines/>
        <c:numFmt formatCode="0" sourceLinked="1"/>
        <c:majorTickMark val="out"/>
        <c:minorTickMark val="none"/>
        <c:tickLblPos val="nextTo"/>
        <c:txPr>
          <a:bodyPr/>
          <a:lstStyle/>
          <a:p>
            <a:pPr>
              <a:defRPr sz="1400"/>
            </a:pPr>
            <a:endParaRPr lang="en-US"/>
          </a:p>
        </c:txPr>
        <c:crossAx val="39485824"/>
        <c:crosses val="autoZero"/>
        <c:crossBetween val="between"/>
        <c:majorUnit val="1"/>
      </c:valAx>
    </c:plotArea>
    <c:plotVisOnly val="1"/>
    <c:dispBlanksAs val="zero"/>
    <c:showDLblsOverMax val="0"/>
  </c:chart>
  <c:txPr>
    <a:bodyPr/>
    <a:lstStyle/>
    <a:p>
      <a:pPr>
        <a:defRPr sz="1800"/>
      </a:pPr>
      <a:endParaRPr lang="en-US"/>
    </a:p>
  </c:tx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title>
      <c:tx>
        <c:rich>
          <a:bodyPr/>
          <a:lstStyle/>
          <a:p>
            <a:pPr>
              <a:defRPr/>
            </a:pPr>
            <a:r>
              <a:rPr lang="en-US" sz="3600" dirty="0"/>
              <a:t>Use of </a:t>
            </a:r>
            <a:r>
              <a:rPr lang="en-US" sz="3600" dirty="0" smtClean="0"/>
              <a:t>Force 2021</a:t>
            </a:r>
            <a:endParaRPr lang="en-US" sz="3600" dirty="0"/>
          </a:p>
        </c:rich>
      </c:tx>
      <c:layout>
        <c:manualLayout>
          <c:xMode val="edge"/>
          <c:yMode val="edge"/>
          <c:x val="0.18670898950131234"/>
          <c:y val="1.4294997726307448E-2"/>
        </c:manualLayout>
      </c:layout>
      <c:overlay val="1"/>
    </c:title>
    <c:autoTitleDeleted val="0"/>
    <c:plotArea>
      <c:layout>
        <c:manualLayout>
          <c:layoutTarget val="inner"/>
          <c:xMode val="edge"/>
          <c:yMode val="edge"/>
          <c:x val="0.10937920107547532"/>
          <c:y val="0.22999957227565859"/>
          <c:w val="0.74912591785044724"/>
          <c:h val="0.61522881728413659"/>
        </c:manualLayout>
      </c:layout>
      <c:barChart>
        <c:barDir val="col"/>
        <c:grouping val="stacked"/>
        <c:varyColors val="0"/>
        <c:ser>
          <c:idx val="0"/>
          <c:order val="0"/>
          <c:tx>
            <c:strRef>
              <c:f>Sheet1!$A$2</c:f>
              <c:strCache>
                <c:ptCount val="1"/>
                <c:pt idx="0">
                  <c:v>2021</c:v>
                </c:pt>
              </c:strCache>
            </c:strRef>
          </c:tx>
          <c:spPr>
            <a:scene3d>
              <a:camera prst="orthographicFront"/>
              <a:lightRig rig="threePt" dir="t"/>
            </a:scene3d>
            <a:sp3d>
              <a:bevelT/>
            </a:sp3d>
          </c:spPr>
          <c:invertIfNegative val="0"/>
          <c:dPt>
            <c:idx val="0"/>
            <c:invertIfNegative val="0"/>
            <c:bubble3D val="0"/>
            <c:spPr>
              <a:ln>
                <a:solidFill>
                  <a:schemeClr val="accent1">
                    <a:alpha val="83000"/>
                  </a:schemeClr>
                </a:solidFill>
              </a:ln>
              <a:scene3d>
                <a:camera prst="orthographicFront"/>
                <a:lightRig rig="threePt" dir="t"/>
              </a:scene3d>
              <a:sp3d>
                <a:bevelT/>
              </a:sp3d>
            </c:spPr>
            <c:extLst>
              <c:ext xmlns:c16="http://schemas.microsoft.com/office/drawing/2014/chart" uri="{C3380CC4-5D6E-409C-BE32-E72D297353CC}">
                <c16:uniqueId val="{00000001-B21D-42EC-8B54-82281F59B54B}"/>
              </c:ext>
            </c:extLst>
          </c:dPt>
          <c:dPt>
            <c:idx val="3"/>
            <c:invertIfNegative val="0"/>
            <c:bubble3D val="0"/>
            <c:spPr>
              <a:ln>
                <a:solidFill>
                  <a:schemeClr val="accent1">
                    <a:alpha val="97000"/>
                  </a:schemeClr>
                </a:solidFill>
              </a:ln>
              <a:scene3d>
                <a:camera prst="orthographicFront"/>
                <a:lightRig rig="threePt" dir="t"/>
              </a:scene3d>
              <a:sp3d>
                <a:bevelT/>
              </a:sp3d>
            </c:spPr>
            <c:extLst>
              <c:ext xmlns:c16="http://schemas.microsoft.com/office/drawing/2014/chart" uri="{C3380CC4-5D6E-409C-BE32-E72D297353CC}">
                <c16:uniqueId val="{00000003-B21D-42EC-8B54-82281F59B54B}"/>
              </c:ext>
            </c:extLst>
          </c:dPt>
          <c:dLbls>
            <c:dLbl>
              <c:idx val="0"/>
              <c:layout>
                <c:manualLayout>
                  <c:x val="2.0833333333333333E-3"/>
                  <c:y val="-3.09724950736661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1D-42EC-8B54-82281F59B54B}"/>
                </c:ext>
              </c:extLst>
            </c:dLbl>
            <c:dLbl>
              <c:idx val="1"/>
              <c:layout>
                <c:manualLayout>
                  <c:x val="2.0833333333333333E-3"/>
                  <c:y val="-3.812018153521522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21D-42EC-8B54-82281F59B54B}"/>
                </c:ext>
              </c:extLst>
            </c:dLbl>
            <c:dLbl>
              <c:idx val="2"/>
              <c:layout>
                <c:manualLayout>
                  <c:x val="0"/>
                  <c:y val="-0.29542995301035391"/>
                </c:manualLayout>
              </c:layout>
              <c:tx>
                <c:rich>
                  <a:bodyPr/>
                  <a:lstStyle/>
                  <a:p>
                    <a:r>
                      <a:rPr lang="en-US" dirty="0" smtClean="0"/>
                      <a:t>73</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21D-42EC-8B54-82281F59B54B}"/>
                </c:ext>
              </c:extLst>
            </c:dLbl>
            <c:dLbl>
              <c:idx val="3"/>
              <c:layout>
                <c:manualLayout>
                  <c:x val="2.083333333333257E-3"/>
                  <c:y val="-3.097249507366613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21D-42EC-8B54-82281F59B54B}"/>
                </c:ext>
              </c:extLst>
            </c:dLbl>
            <c:dLbl>
              <c:idx val="4"/>
              <c:layout>
                <c:manualLayout>
                  <c:x val="1.8708423475035155E-3"/>
                  <c:y val="-0.1946881475341898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B21D-42EC-8B54-82281F59B54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Verbal Direction</c:v>
                </c:pt>
                <c:pt idx="1">
                  <c:v>Chemical Agents/Taser</c:v>
                </c:pt>
                <c:pt idx="2">
                  <c:v>Empty Hand</c:v>
                </c:pt>
                <c:pt idx="3">
                  <c:v>Impact Weapons</c:v>
                </c:pt>
                <c:pt idx="4">
                  <c:v>Weapons Displayed</c:v>
                </c:pt>
              </c:strCache>
            </c:strRef>
          </c:cat>
          <c:val>
            <c:numRef>
              <c:f>Sheet1!$B$2:$F$2</c:f>
              <c:numCache>
                <c:formatCode>General</c:formatCode>
                <c:ptCount val="5"/>
                <c:pt idx="1">
                  <c:v>4</c:v>
                </c:pt>
                <c:pt idx="2">
                  <c:v>73</c:v>
                </c:pt>
                <c:pt idx="3">
                  <c:v>0</c:v>
                </c:pt>
                <c:pt idx="4">
                  <c:v>43</c:v>
                </c:pt>
              </c:numCache>
            </c:numRef>
          </c:val>
          <c:extLst>
            <c:ext xmlns:c16="http://schemas.microsoft.com/office/drawing/2014/chart" uri="{C3380CC4-5D6E-409C-BE32-E72D297353CC}">
              <c16:uniqueId val="{00000007-B21D-42EC-8B54-82281F59B54B}"/>
            </c:ext>
          </c:extLst>
        </c:ser>
        <c:dLbls>
          <c:showLegendKey val="0"/>
          <c:showVal val="1"/>
          <c:showCatName val="0"/>
          <c:showSerName val="0"/>
          <c:showPercent val="0"/>
          <c:showBubbleSize val="0"/>
        </c:dLbls>
        <c:gapWidth val="143"/>
        <c:overlap val="100"/>
        <c:axId val="39575552"/>
        <c:axId val="39579008"/>
      </c:barChart>
      <c:catAx>
        <c:axId val="39575552"/>
        <c:scaling>
          <c:orientation val="minMax"/>
        </c:scaling>
        <c:delete val="0"/>
        <c:axPos val="b"/>
        <c:numFmt formatCode="General" sourceLinked="1"/>
        <c:majorTickMark val="out"/>
        <c:minorTickMark val="none"/>
        <c:tickLblPos val="low"/>
        <c:txPr>
          <a:bodyPr rot="-1980000" vert="horz"/>
          <a:lstStyle/>
          <a:p>
            <a:pPr>
              <a:defRPr sz="1000" b="1"/>
            </a:pPr>
            <a:endParaRPr lang="en-US"/>
          </a:p>
        </c:txPr>
        <c:crossAx val="39579008"/>
        <c:crosses val="autoZero"/>
        <c:auto val="1"/>
        <c:lblAlgn val="ctr"/>
        <c:lblOffset val="100"/>
        <c:tickLblSkip val="1"/>
        <c:tickMarkSkip val="1"/>
        <c:noMultiLvlLbl val="0"/>
      </c:catAx>
      <c:valAx>
        <c:axId val="39579008"/>
        <c:scaling>
          <c:orientation val="minMax"/>
        </c:scaling>
        <c:delete val="0"/>
        <c:axPos val="l"/>
        <c:majorGridlines/>
        <c:numFmt formatCode="General" sourceLinked="1"/>
        <c:majorTickMark val="out"/>
        <c:minorTickMark val="none"/>
        <c:tickLblPos val="nextTo"/>
        <c:txPr>
          <a:bodyPr rot="0" vert="horz"/>
          <a:lstStyle/>
          <a:p>
            <a:pPr>
              <a:defRPr/>
            </a:pPr>
            <a:endParaRPr lang="en-US"/>
          </a:p>
        </c:txPr>
        <c:crossAx val="39575552"/>
        <c:crosses val="autoZero"/>
        <c:crossBetween val="between"/>
      </c:valAx>
      <c:spPr>
        <a:solidFill>
          <a:schemeClr val="bg1">
            <a:lumMod val="95000"/>
          </a:schemeClr>
        </a:solidFill>
        <a:effectLst>
          <a:innerShdw blurRad="114300">
            <a:prstClr val="black"/>
          </a:innerShdw>
        </a:effectLst>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stacked"/>
        <c:varyColors val="0"/>
        <c:ser>
          <c:idx val="0"/>
          <c:order val="0"/>
          <c:tx>
            <c:strRef>
              <c:f>Sheet1!$B$1</c:f>
              <c:strCache>
                <c:ptCount val="1"/>
                <c:pt idx="0">
                  <c:v>Column1</c:v>
                </c:pt>
              </c:strCache>
            </c:strRef>
          </c:tx>
          <c:invertIfNegative val="0"/>
          <c:dLbls>
            <c:dLbl>
              <c:idx val="0"/>
              <c:layout>
                <c:manualLayout>
                  <c:x val="-1.5432098765432098E-3"/>
                  <c:y val="-0.305857560037499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CE1-413D-BDC3-C4961D1E778E}"/>
                </c:ext>
              </c:extLst>
            </c:dLbl>
            <c:dLbl>
              <c:idx val="1"/>
              <c:layout>
                <c:manualLayout>
                  <c:x val="-3.0864197530864482E-3"/>
                  <c:y val="-0.1627498943318803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CE1-413D-BDC3-C4961D1E778E}"/>
                </c:ext>
              </c:extLst>
            </c:dLbl>
            <c:dLbl>
              <c:idx val="2"/>
              <c:layout>
                <c:manualLayout>
                  <c:x val="0"/>
                  <c:y val="-0.2188705475497700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CE1-413D-BDC3-C4961D1E778E}"/>
                </c:ext>
              </c:extLst>
            </c:dLbl>
            <c:dLbl>
              <c:idx val="3"/>
              <c:layout>
                <c:manualLayout>
                  <c:x val="-1.5432098765432098E-3"/>
                  <c:y val="-9.821114313130707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607-4EE4-8A5D-03D179C3E2D7}"/>
                </c:ext>
              </c:extLst>
            </c:dLbl>
            <c:dLbl>
              <c:idx val="4"/>
              <c:layout>
                <c:manualLayout>
                  <c:x val="-3.0864197530864196E-3"/>
                  <c:y val="-3.367239193073385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CE1-413D-BDC3-C4961D1E778E}"/>
                </c:ext>
              </c:extLst>
            </c:dLbl>
            <c:dLbl>
              <c:idx val="5"/>
              <c:layout>
                <c:manualLayout>
                  <c:x val="-1.1316741696017772E-16"/>
                  <c:y val="-2.525429394805039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CE1-413D-BDC3-C4961D1E778E}"/>
                </c:ext>
              </c:extLst>
            </c:dLbl>
            <c:dLbl>
              <c:idx val="6"/>
              <c:layout>
                <c:manualLayout>
                  <c:x val="3.0864197530863064E-3"/>
                  <c:y val="-2.244826128715590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DCE1-413D-BDC3-C4961D1E778E}"/>
                </c:ext>
              </c:extLst>
            </c:dLbl>
            <c:dLbl>
              <c:idx val="7"/>
              <c:layout>
                <c:manualLayout>
                  <c:x val="1.543209876543323E-3"/>
                  <c:y val="-2.525429394805039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CE1-413D-BDC3-C4961D1E778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White Male</c:v>
                </c:pt>
                <c:pt idx="1">
                  <c:v>White Female</c:v>
                </c:pt>
                <c:pt idx="2">
                  <c:v>Black Male</c:v>
                </c:pt>
                <c:pt idx="3">
                  <c:v>Black Female</c:v>
                </c:pt>
                <c:pt idx="4">
                  <c:v>Hispanic Male</c:v>
                </c:pt>
                <c:pt idx="5">
                  <c:v>Hispanic Female</c:v>
                </c:pt>
                <c:pt idx="6">
                  <c:v>Asian Male</c:v>
                </c:pt>
                <c:pt idx="7">
                  <c:v>Asian Female</c:v>
                </c:pt>
              </c:strCache>
            </c:strRef>
          </c:cat>
          <c:val>
            <c:numRef>
              <c:f>Sheet1!$B$2:$B$9</c:f>
              <c:numCache>
                <c:formatCode>General</c:formatCode>
                <c:ptCount val="8"/>
                <c:pt idx="0">
                  <c:v>50</c:v>
                </c:pt>
                <c:pt idx="1">
                  <c:v>24</c:v>
                </c:pt>
                <c:pt idx="2">
                  <c:v>34</c:v>
                </c:pt>
                <c:pt idx="3">
                  <c:v>11</c:v>
                </c:pt>
                <c:pt idx="4">
                  <c:v>1</c:v>
                </c:pt>
                <c:pt idx="5">
                  <c:v>0</c:v>
                </c:pt>
                <c:pt idx="6">
                  <c:v>0</c:v>
                </c:pt>
                <c:pt idx="7">
                  <c:v>0</c:v>
                </c:pt>
              </c:numCache>
            </c:numRef>
          </c:val>
          <c:extLst>
            <c:ext xmlns:c16="http://schemas.microsoft.com/office/drawing/2014/chart" uri="{C3380CC4-5D6E-409C-BE32-E72D297353CC}">
              <c16:uniqueId val="{00000003-DCE1-413D-BDC3-C4961D1E778E}"/>
            </c:ext>
          </c:extLst>
        </c:ser>
        <c:dLbls>
          <c:showLegendKey val="0"/>
          <c:showVal val="1"/>
          <c:showCatName val="0"/>
          <c:showSerName val="0"/>
          <c:showPercent val="0"/>
          <c:showBubbleSize val="0"/>
        </c:dLbls>
        <c:gapWidth val="75"/>
        <c:overlap val="100"/>
        <c:axId val="39616896"/>
        <c:axId val="39619584"/>
      </c:barChart>
      <c:catAx>
        <c:axId val="39616896"/>
        <c:scaling>
          <c:orientation val="minMax"/>
        </c:scaling>
        <c:delete val="0"/>
        <c:axPos val="b"/>
        <c:numFmt formatCode="General" sourceLinked="0"/>
        <c:majorTickMark val="none"/>
        <c:minorTickMark val="none"/>
        <c:tickLblPos val="nextTo"/>
        <c:txPr>
          <a:bodyPr rot="-2220000"/>
          <a:lstStyle/>
          <a:p>
            <a:pPr>
              <a:defRPr/>
            </a:pPr>
            <a:endParaRPr lang="en-US"/>
          </a:p>
        </c:txPr>
        <c:crossAx val="39619584"/>
        <c:crosses val="autoZero"/>
        <c:auto val="1"/>
        <c:lblAlgn val="ctr"/>
        <c:lblOffset val="100"/>
        <c:noMultiLvlLbl val="0"/>
      </c:catAx>
      <c:valAx>
        <c:axId val="39619584"/>
        <c:scaling>
          <c:orientation val="minMax"/>
        </c:scaling>
        <c:delete val="0"/>
        <c:axPos val="l"/>
        <c:majorGridlines/>
        <c:numFmt formatCode="General" sourceLinked="1"/>
        <c:majorTickMark val="none"/>
        <c:minorTickMark val="none"/>
        <c:tickLblPos val="nextTo"/>
        <c:crossAx val="396168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934771486216512E-2"/>
          <c:y val="8.6393088552915685E-3"/>
          <c:w val="0.91233076658223899"/>
          <c:h val="0.74756971168077679"/>
        </c:manualLayout>
      </c:layout>
      <c:barChart>
        <c:barDir val="col"/>
        <c:grouping val="clustered"/>
        <c:varyColors val="0"/>
        <c:ser>
          <c:idx val="1"/>
          <c:order val="0"/>
          <c:tx>
            <c:strRef>
              <c:f>Sheet1!$A$2</c:f>
              <c:strCache>
                <c:ptCount val="1"/>
                <c:pt idx="0">
                  <c:v>Bomb Unit Responses</c:v>
                </c:pt>
              </c:strCache>
            </c:strRef>
          </c:tx>
          <c:spPr>
            <a:solidFill>
              <a:schemeClr val="accent1">
                <a:lumMod val="50000"/>
              </a:schemeClr>
            </a:solidFill>
            <a:ln w="12695">
              <a:solidFill>
                <a:schemeClr val="tx1"/>
              </a:solidFill>
              <a:prstDash val="solid"/>
            </a:ln>
          </c:spPr>
          <c:invertIfNegative val="0"/>
          <c:dLbls>
            <c:dLbl>
              <c:idx val="3"/>
              <c:layout>
                <c:manualLayout>
                  <c:x val="3.6065841459388655E-3"/>
                  <c:y val="-7.5187969924812026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4.0069149861380798E-2"/>
                      <c:h val="4.1428571428571426E-2"/>
                    </c:manualLayout>
                  </c15:layout>
                </c:ext>
                <c:ext xmlns:c16="http://schemas.microsoft.com/office/drawing/2014/chart" uri="{C3380CC4-5D6E-409C-BE32-E72D297353CC}">
                  <c16:uniqueId val="{00000003-8415-4B61-BCE2-0736B9BC3C3E}"/>
                </c:ext>
              </c:extLst>
            </c:dLbl>
            <c:dLbl>
              <c:idx val="4"/>
              <c:layout>
                <c:manualLayout>
                  <c:x val="1.8032920729693666E-3"/>
                  <c:y val="1.002506265664160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415-4B61-BCE2-0736B9BC3C3E}"/>
                </c:ext>
              </c:extLst>
            </c:dLbl>
            <c:dLbl>
              <c:idx val="7"/>
              <c:layout>
                <c:manualLayout>
                  <c:x val="-1.803292072969565E-3"/>
                  <c:y val="1.754385964912280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AFA-4BF3-8DE1-3F3709E786F9}"/>
                </c:ext>
              </c:extLst>
            </c:dLbl>
            <c:dLbl>
              <c:idx val="8"/>
              <c:layout>
                <c:manualLayout>
                  <c:x val="-3.6065841459389978E-3"/>
                  <c:y val="2.005012531328320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AFA-4BF3-8DE1-3F3709E786F9}"/>
                </c:ext>
              </c:extLst>
            </c:dLbl>
            <c:dLbl>
              <c:idx val="9"/>
              <c:layout>
                <c:manualLayout>
                  <c:x val="0"/>
                  <c:y val="1.503759398496240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AFA-4BF3-8DE1-3F3709E786F9}"/>
                </c:ext>
              </c:extLst>
            </c:dLbl>
            <c:spPr>
              <a:noFill/>
              <a:ln>
                <a:noFill/>
              </a:ln>
              <a:effectLst/>
            </c:spPr>
            <c:txPr>
              <a:bodyPr anchor="t" anchorCtr="1"/>
              <a:lstStyle/>
              <a:p>
                <a:pPr>
                  <a:defRPr sz="160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Sheet1!$B$1:$K$1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Sheet1!$B$2:$K$2</c:f>
              <c:numCache>
                <c:formatCode>General</c:formatCode>
                <c:ptCount val="10"/>
                <c:pt idx="0">
                  <c:v>35</c:v>
                </c:pt>
                <c:pt idx="1">
                  <c:v>21</c:v>
                </c:pt>
                <c:pt idx="2">
                  <c:v>18</c:v>
                </c:pt>
                <c:pt idx="3">
                  <c:v>18</c:v>
                </c:pt>
                <c:pt idx="4">
                  <c:v>10</c:v>
                </c:pt>
                <c:pt idx="5">
                  <c:v>4</c:v>
                </c:pt>
                <c:pt idx="6">
                  <c:v>15</c:v>
                </c:pt>
                <c:pt idx="7">
                  <c:v>7</c:v>
                </c:pt>
                <c:pt idx="8">
                  <c:v>13</c:v>
                </c:pt>
                <c:pt idx="9">
                  <c:v>6</c:v>
                </c:pt>
              </c:numCache>
            </c:numRef>
          </c:val>
          <c:extLst>
            <c:ext xmlns:c16="http://schemas.microsoft.com/office/drawing/2014/chart" uri="{C3380CC4-5D6E-409C-BE32-E72D297353CC}">
              <c16:uniqueId val="{00000007-8415-4B61-BCE2-0736B9BC3C3E}"/>
            </c:ext>
          </c:extLst>
        </c:ser>
        <c:ser>
          <c:idx val="0"/>
          <c:order val="1"/>
          <c:tx>
            <c:strRef>
              <c:f>Sheet1!$A$3</c:f>
              <c:strCache>
                <c:ptCount val="1"/>
                <c:pt idx="0">
                  <c:v>Explosive Device Discovered</c:v>
                </c:pt>
              </c:strCache>
            </c:strRef>
          </c:tx>
          <c:spPr>
            <a:solidFill>
              <a:schemeClr val="bg2">
                <a:lumMod val="50000"/>
              </a:schemeClr>
            </a:solidFill>
            <a:ln w="12695">
              <a:solidFill>
                <a:schemeClr val="tx1"/>
              </a:solidFill>
              <a:prstDash val="solid"/>
            </a:ln>
          </c:spPr>
          <c:invertIfNegative val="0"/>
          <c:dLbls>
            <c:dLbl>
              <c:idx val="3"/>
              <c:layout>
                <c:manualLayout>
                  <c:x val="0"/>
                  <c:y val="7.518796992481202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8415-4B61-BCE2-0736B9BC3C3E}"/>
                </c:ext>
              </c:extLst>
            </c:dLbl>
            <c:dLbl>
              <c:idx val="7"/>
              <c:layout>
                <c:manualLayout>
                  <c:x val="3.6065841459388655E-3"/>
                  <c:y val="1.002506265664160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34B-4826-BB29-7A2B21AB6B33}"/>
                </c:ext>
              </c:extLst>
            </c:dLbl>
            <c:spPr>
              <a:noFill/>
              <a:ln>
                <a:noFill/>
              </a:ln>
              <a:effectLst/>
            </c:spPr>
            <c:txPr>
              <a:bodyPr anchor="t" anchorCtr="1"/>
              <a:lstStyle/>
              <a:p>
                <a:pPr>
                  <a:defRPr sz="160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Sheet1!$B$1:$K$1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Sheet1!$B$3:$K$3</c:f>
              <c:numCache>
                <c:formatCode>General</c:formatCode>
                <c:ptCount val="10"/>
                <c:pt idx="0">
                  <c:v>14</c:v>
                </c:pt>
                <c:pt idx="1">
                  <c:v>14</c:v>
                </c:pt>
                <c:pt idx="2">
                  <c:v>13</c:v>
                </c:pt>
                <c:pt idx="3">
                  <c:v>10</c:v>
                </c:pt>
                <c:pt idx="4">
                  <c:v>6</c:v>
                </c:pt>
                <c:pt idx="5">
                  <c:v>2</c:v>
                </c:pt>
                <c:pt idx="6">
                  <c:v>8</c:v>
                </c:pt>
                <c:pt idx="7">
                  <c:v>1</c:v>
                </c:pt>
                <c:pt idx="8">
                  <c:v>4</c:v>
                </c:pt>
                <c:pt idx="9">
                  <c:v>2</c:v>
                </c:pt>
              </c:numCache>
            </c:numRef>
          </c:val>
          <c:extLst>
            <c:ext xmlns:c16="http://schemas.microsoft.com/office/drawing/2014/chart" uri="{C3380CC4-5D6E-409C-BE32-E72D297353CC}">
              <c16:uniqueId val="{0000000F-8415-4B61-BCE2-0736B9BC3C3E}"/>
            </c:ext>
          </c:extLst>
        </c:ser>
        <c:dLbls>
          <c:showLegendKey val="0"/>
          <c:showVal val="1"/>
          <c:showCatName val="0"/>
          <c:showSerName val="0"/>
          <c:showPercent val="0"/>
          <c:showBubbleSize val="0"/>
        </c:dLbls>
        <c:gapWidth val="150"/>
        <c:axId val="38258176"/>
        <c:axId val="38259712"/>
      </c:barChart>
      <c:catAx>
        <c:axId val="38258176"/>
        <c:scaling>
          <c:orientation val="minMax"/>
        </c:scaling>
        <c:delete val="0"/>
        <c:axPos val="b"/>
        <c:numFmt formatCode="General" sourceLinked="1"/>
        <c:majorTickMark val="out"/>
        <c:minorTickMark val="none"/>
        <c:tickLblPos val="low"/>
        <c:spPr>
          <a:ln w="3174">
            <a:solidFill>
              <a:schemeClr val="tx1"/>
            </a:solidFill>
            <a:prstDash val="solid"/>
          </a:ln>
        </c:spPr>
        <c:txPr>
          <a:bodyPr rot="0" vert="horz"/>
          <a:lstStyle/>
          <a:p>
            <a:pPr>
              <a:defRPr/>
            </a:pPr>
            <a:endParaRPr lang="en-US"/>
          </a:p>
        </c:txPr>
        <c:crossAx val="38259712"/>
        <c:crosses val="autoZero"/>
        <c:auto val="1"/>
        <c:lblAlgn val="ctr"/>
        <c:lblOffset val="100"/>
        <c:noMultiLvlLbl val="0"/>
      </c:catAx>
      <c:valAx>
        <c:axId val="38259712"/>
        <c:scaling>
          <c:orientation val="minMax"/>
        </c:scaling>
        <c:delete val="0"/>
        <c:axPos val="l"/>
        <c:majorGridlines>
          <c:spPr>
            <a:ln w="3174">
              <a:solidFill>
                <a:schemeClr val="tx1"/>
              </a:solidFill>
              <a:prstDash val="solid"/>
            </a:ln>
          </c:spPr>
        </c:majorGridlines>
        <c:numFmt formatCode="General" sourceLinked="1"/>
        <c:majorTickMark val="out"/>
        <c:minorTickMark val="none"/>
        <c:tickLblPos val="nextTo"/>
        <c:spPr>
          <a:ln w="3174">
            <a:solidFill>
              <a:schemeClr val="tx1"/>
            </a:solidFill>
            <a:prstDash val="solid"/>
          </a:ln>
        </c:spPr>
        <c:txPr>
          <a:bodyPr rot="0" vert="horz"/>
          <a:lstStyle/>
          <a:p>
            <a:pPr>
              <a:defRPr/>
            </a:pPr>
            <a:endParaRPr lang="en-US"/>
          </a:p>
        </c:txPr>
        <c:crossAx val="38258176"/>
        <c:crosses val="autoZero"/>
        <c:crossBetween val="between"/>
      </c:valAx>
      <c:spPr>
        <a:noFill/>
        <a:ln w="12700">
          <a:solidFill>
            <a:schemeClr val="tx1"/>
          </a:solidFill>
          <a:prstDash val="solid"/>
        </a:ln>
      </c:spPr>
    </c:plotArea>
    <c:legend>
      <c:legendPos val="b"/>
      <c:layout/>
      <c:overlay val="0"/>
      <c:spPr>
        <a:noFill/>
        <a:ln w="3174">
          <a:solidFill>
            <a:schemeClr val="tx1"/>
          </a:solidFill>
          <a:prstDash val="solid"/>
        </a:ln>
      </c:spPr>
    </c:legend>
    <c:plotVisOnly val="1"/>
    <c:dispBlanksAs val="gap"/>
    <c:showDLblsOverMax val="0"/>
  </c:chart>
  <c:spPr>
    <a:noFill/>
    <a:ln>
      <a:noFill/>
    </a:ln>
  </c:spPr>
  <c:txPr>
    <a:bodyPr/>
    <a:lstStyle/>
    <a:p>
      <a:pPr>
        <a:defRPr sz="1799" b="0" i="0" u="none" strike="noStrike" baseline="0">
          <a:solidFill>
            <a:schemeClr val="tx1"/>
          </a:solidFill>
          <a:latin typeface="+mn-lt"/>
          <a:ea typeface="Times New Roman"/>
          <a:cs typeface="Times New Roman"/>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843258324948954E-2"/>
          <c:y val="4.7007821306977803E-2"/>
          <c:w val="0.89605048370627149"/>
          <c:h val="0.53225676759023566"/>
        </c:manualLayout>
      </c:layout>
      <c:barChart>
        <c:barDir val="col"/>
        <c:grouping val="clustered"/>
        <c:varyColors val="0"/>
        <c:ser>
          <c:idx val="0"/>
          <c:order val="0"/>
          <c:tx>
            <c:strRef>
              <c:f>Sheet1!$A$2</c:f>
              <c:strCache>
                <c:ptCount val="1"/>
                <c:pt idx="0">
                  <c:v>Euthanized</c:v>
                </c:pt>
              </c:strCache>
            </c:strRef>
          </c:tx>
          <c:spPr>
            <a:solidFill>
              <a:srgbClr val="FFFF99"/>
            </a:solidFill>
            <a:ln w="13242">
              <a:solidFill>
                <a:schemeClr val="tx1"/>
              </a:solidFill>
              <a:prstDash val="solid"/>
            </a:ln>
          </c:spPr>
          <c:invertIfNegative val="0"/>
          <c:dLbls>
            <c:dLbl>
              <c:idx val="4"/>
              <c:layout>
                <c:manualLayout>
                  <c:x val="1.5354217567812144E-3"/>
                  <c:y val="7.032372561966792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1F9-4AC1-B610-8AC6CAFC83B5}"/>
                </c:ext>
              </c:extLst>
            </c:dLbl>
            <c:dLbl>
              <c:idx val="5"/>
              <c:layout>
                <c:manualLayout>
                  <c:x val="0"/>
                  <c:y val="1.39440911354417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E82-4194-8AE0-F780F911D3EC}"/>
                </c:ext>
              </c:extLst>
            </c:dLbl>
            <c:dLbl>
              <c:idx val="6"/>
              <c:layout>
                <c:manualLayout>
                  <c:x val="0"/>
                  <c:y val="1.39440911354417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1F9-4AC1-B610-8AC6CAFC83B5}"/>
                </c:ext>
              </c:extLst>
            </c:dLbl>
            <c:dLbl>
              <c:idx val="7"/>
              <c:layout>
                <c:manualLayout>
                  <c:x val="-1.5353008574302868E-3"/>
                  <c:y val="1.1158080855721961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2.6332483128797827E-2"/>
                      <c:h val="4.5774148895796632E-2"/>
                    </c:manualLayout>
                  </c15:layout>
                </c:ext>
                <c:ext xmlns:c16="http://schemas.microsoft.com/office/drawing/2014/chart" uri="{C3380CC4-5D6E-409C-BE32-E72D297353CC}">
                  <c16:uniqueId val="{00000001-CE82-4194-8AE0-F780F911D3EC}"/>
                </c:ext>
              </c:extLst>
            </c:dLbl>
            <c:dLbl>
              <c:idx val="8"/>
              <c:layout>
                <c:manualLayout>
                  <c:x val="-1.125962947752836E-16"/>
                  <c:y val="1.39440911354417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8BB-4DEB-AA83-2061979269B7}"/>
                </c:ext>
              </c:extLst>
            </c:dLbl>
            <c:spPr>
              <a:noFill/>
              <a:ln>
                <a:noFill/>
              </a:ln>
              <a:effectLst/>
            </c:spPr>
            <c:txPr>
              <a:bodyPr/>
              <a:lstStyle/>
              <a:p>
                <a:pPr>
                  <a:defRPr sz="11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Sheet1!$B$1:$K$1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Sheet1!$B$2:$K$2</c:f>
              <c:numCache>
                <c:formatCode>General</c:formatCode>
                <c:ptCount val="10"/>
                <c:pt idx="0">
                  <c:v>88</c:v>
                </c:pt>
                <c:pt idx="1">
                  <c:v>105</c:v>
                </c:pt>
                <c:pt idx="2">
                  <c:v>73</c:v>
                </c:pt>
                <c:pt idx="3">
                  <c:v>50</c:v>
                </c:pt>
                <c:pt idx="4">
                  <c:v>14</c:v>
                </c:pt>
                <c:pt idx="5">
                  <c:v>22</c:v>
                </c:pt>
                <c:pt idx="6">
                  <c:v>17</c:v>
                </c:pt>
                <c:pt idx="7">
                  <c:v>22</c:v>
                </c:pt>
                <c:pt idx="8">
                  <c:v>21</c:v>
                </c:pt>
                <c:pt idx="9">
                  <c:v>12</c:v>
                </c:pt>
              </c:numCache>
            </c:numRef>
          </c:val>
          <c:extLst>
            <c:ext xmlns:c16="http://schemas.microsoft.com/office/drawing/2014/chart" uri="{C3380CC4-5D6E-409C-BE32-E72D297353CC}">
              <c16:uniqueId val="{00000002-B1F9-4AC1-B610-8AC6CAFC83B5}"/>
            </c:ext>
          </c:extLst>
        </c:ser>
        <c:ser>
          <c:idx val="2"/>
          <c:order val="1"/>
          <c:tx>
            <c:strRef>
              <c:f>Sheet1!$A$3</c:f>
              <c:strCache>
                <c:ptCount val="1"/>
                <c:pt idx="0">
                  <c:v>Adopted</c:v>
                </c:pt>
              </c:strCache>
            </c:strRef>
          </c:tx>
          <c:spPr>
            <a:solidFill>
              <a:schemeClr val="bg2">
                <a:lumMod val="50000"/>
              </a:schemeClr>
            </a:solidFill>
            <a:ln w="13242">
              <a:solidFill>
                <a:schemeClr val="tx1"/>
              </a:solidFill>
              <a:prstDash val="solid"/>
            </a:ln>
          </c:spPr>
          <c:invertIfNegative val="0"/>
          <c:dLbls>
            <c:dLbl>
              <c:idx val="4"/>
              <c:layout>
                <c:manualLayout>
                  <c:x val="0"/>
                  <c:y val="7.366803480977253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1F9-4AC1-B610-8AC6CAFC83B5}"/>
                </c:ext>
              </c:extLst>
            </c:dLbl>
            <c:spPr>
              <a:noFill/>
              <a:ln>
                <a:noFill/>
              </a:ln>
              <a:effectLst/>
            </c:spPr>
            <c:txPr>
              <a:bodyPr/>
              <a:lstStyle/>
              <a:p>
                <a:pPr>
                  <a:defRPr sz="11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Sheet1!$B$1:$K$1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Sheet1!$B$3:$K$3</c:f>
              <c:numCache>
                <c:formatCode>General</c:formatCode>
                <c:ptCount val="10"/>
                <c:pt idx="0">
                  <c:v>395</c:v>
                </c:pt>
                <c:pt idx="1">
                  <c:v>353</c:v>
                </c:pt>
                <c:pt idx="2">
                  <c:v>334</c:v>
                </c:pt>
                <c:pt idx="3">
                  <c:v>304</c:v>
                </c:pt>
                <c:pt idx="4">
                  <c:v>267</c:v>
                </c:pt>
                <c:pt idx="5">
                  <c:v>350</c:v>
                </c:pt>
                <c:pt idx="6">
                  <c:v>339</c:v>
                </c:pt>
                <c:pt idx="7">
                  <c:v>373</c:v>
                </c:pt>
                <c:pt idx="8">
                  <c:v>198</c:v>
                </c:pt>
                <c:pt idx="9">
                  <c:v>332</c:v>
                </c:pt>
              </c:numCache>
            </c:numRef>
          </c:val>
          <c:extLst>
            <c:ext xmlns:c16="http://schemas.microsoft.com/office/drawing/2014/chart" uri="{C3380CC4-5D6E-409C-BE32-E72D297353CC}">
              <c16:uniqueId val="{00000004-B1F9-4AC1-B610-8AC6CAFC83B5}"/>
            </c:ext>
          </c:extLst>
        </c:ser>
        <c:ser>
          <c:idx val="3"/>
          <c:order val="2"/>
          <c:tx>
            <c:strRef>
              <c:f>Sheet1!$A$4</c:f>
              <c:strCache>
                <c:ptCount val="1"/>
                <c:pt idx="0">
                  <c:v>Transferred*</c:v>
                </c:pt>
              </c:strCache>
            </c:strRef>
          </c:tx>
          <c:spPr>
            <a:solidFill>
              <a:schemeClr val="accent2">
                <a:lumMod val="75000"/>
              </a:schemeClr>
            </a:solidFill>
            <a:ln w="13242">
              <a:solidFill>
                <a:schemeClr val="tx1"/>
              </a:solidFill>
              <a:prstDash val="solid"/>
            </a:ln>
          </c:spPr>
          <c:invertIfNegative val="0"/>
          <c:dLbls>
            <c:dLbl>
              <c:idx val="4"/>
              <c:layout>
                <c:manualLayout>
                  <c:x val="2.2713363804810018E-3"/>
                  <c:y val="7.696276617915143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1F9-4AC1-B610-8AC6CAFC83B5}"/>
                </c:ext>
              </c:extLst>
            </c:dLbl>
            <c:spPr>
              <a:noFill/>
              <a:ln>
                <a:noFill/>
              </a:ln>
              <a:effectLst/>
            </c:spPr>
            <c:txPr>
              <a:bodyPr/>
              <a:lstStyle/>
              <a:p>
                <a:pPr>
                  <a:defRPr sz="1100">
                    <a:solidFill>
                      <a:schemeClr val="bg1">
                        <a:lumMod val="95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Sheet1!$B$1:$K$1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Sheet1!$B$4:$K$4</c:f>
              <c:numCache>
                <c:formatCode>General</c:formatCode>
                <c:ptCount val="10"/>
                <c:pt idx="0">
                  <c:v>553</c:v>
                </c:pt>
                <c:pt idx="1">
                  <c:v>411</c:v>
                </c:pt>
                <c:pt idx="2">
                  <c:v>432</c:v>
                </c:pt>
                <c:pt idx="3">
                  <c:v>309</c:v>
                </c:pt>
                <c:pt idx="4">
                  <c:v>317</c:v>
                </c:pt>
                <c:pt idx="5">
                  <c:v>275</c:v>
                </c:pt>
                <c:pt idx="6">
                  <c:v>244</c:v>
                </c:pt>
                <c:pt idx="7">
                  <c:v>179</c:v>
                </c:pt>
                <c:pt idx="8">
                  <c:v>206</c:v>
                </c:pt>
                <c:pt idx="9">
                  <c:v>222</c:v>
                </c:pt>
              </c:numCache>
            </c:numRef>
          </c:val>
          <c:extLst>
            <c:ext xmlns:c16="http://schemas.microsoft.com/office/drawing/2014/chart" uri="{C3380CC4-5D6E-409C-BE32-E72D297353CC}">
              <c16:uniqueId val="{00000006-B1F9-4AC1-B610-8AC6CAFC83B5}"/>
            </c:ext>
          </c:extLst>
        </c:ser>
        <c:dLbls>
          <c:showLegendKey val="0"/>
          <c:showVal val="1"/>
          <c:showCatName val="0"/>
          <c:showSerName val="0"/>
          <c:showPercent val="0"/>
          <c:showBubbleSize val="0"/>
        </c:dLbls>
        <c:gapWidth val="5"/>
        <c:axId val="39151104"/>
        <c:axId val="39152640"/>
      </c:barChart>
      <c:catAx>
        <c:axId val="39151104"/>
        <c:scaling>
          <c:orientation val="minMax"/>
        </c:scaling>
        <c:delete val="0"/>
        <c:axPos val="b"/>
        <c:numFmt formatCode="General" sourceLinked="1"/>
        <c:majorTickMark val="out"/>
        <c:minorTickMark val="none"/>
        <c:tickLblPos val="low"/>
        <c:spPr>
          <a:ln w="3311">
            <a:solidFill>
              <a:schemeClr val="tx1"/>
            </a:solidFill>
            <a:prstDash val="solid"/>
          </a:ln>
        </c:spPr>
        <c:txPr>
          <a:bodyPr rot="0" vert="horz"/>
          <a:lstStyle/>
          <a:p>
            <a:pPr>
              <a:defRPr sz="1400"/>
            </a:pPr>
            <a:endParaRPr lang="en-US"/>
          </a:p>
        </c:txPr>
        <c:crossAx val="39152640"/>
        <c:crosses val="autoZero"/>
        <c:auto val="1"/>
        <c:lblAlgn val="ctr"/>
        <c:lblOffset val="100"/>
        <c:tickLblSkip val="1"/>
        <c:tickMarkSkip val="1"/>
        <c:noMultiLvlLbl val="0"/>
      </c:catAx>
      <c:valAx>
        <c:axId val="39152640"/>
        <c:scaling>
          <c:orientation val="minMax"/>
        </c:scaling>
        <c:delete val="0"/>
        <c:axPos val="l"/>
        <c:majorGridlines>
          <c:spPr>
            <a:ln w="3311">
              <a:solidFill>
                <a:schemeClr val="tx1"/>
              </a:solidFill>
              <a:prstDash val="solid"/>
            </a:ln>
          </c:spPr>
        </c:majorGridlines>
        <c:numFmt formatCode="General" sourceLinked="1"/>
        <c:majorTickMark val="out"/>
        <c:minorTickMark val="none"/>
        <c:tickLblPos val="nextTo"/>
        <c:spPr>
          <a:ln w="3311">
            <a:solidFill>
              <a:schemeClr val="tx1"/>
            </a:solidFill>
            <a:prstDash val="solid"/>
          </a:ln>
        </c:spPr>
        <c:txPr>
          <a:bodyPr rot="0" vert="horz"/>
          <a:lstStyle/>
          <a:p>
            <a:pPr>
              <a:defRPr sz="1600"/>
            </a:pPr>
            <a:endParaRPr lang="en-US"/>
          </a:p>
        </c:txPr>
        <c:crossAx val="39151104"/>
        <c:crosses val="autoZero"/>
        <c:crossBetween val="between"/>
      </c:valAx>
      <c:spPr>
        <a:noFill/>
        <a:ln w="12700">
          <a:solidFill>
            <a:schemeClr val="tx1"/>
          </a:solidFill>
          <a:prstDash val="solid"/>
        </a:ln>
      </c:spPr>
    </c:plotArea>
    <c:legend>
      <c:legendPos val="b"/>
      <c:layout>
        <c:manualLayout>
          <c:xMode val="edge"/>
          <c:yMode val="edge"/>
          <c:x val="8.2194159061493244E-2"/>
          <c:y val="0.68644967960883463"/>
          <c:w val="0.90233350283423197"/>
          <c:h val="0.11624243993076655"/>
        </c:manualLayout>
      </c:layout>
      <c:overlay val="0"/>
      <c:spPr>
        <a:noFill/>
        <a:ln w="3311">
          <a:noFill/>
          <a:prstDash val="solid"/>
        </a:ln>
      </c:spPr>
      <c:txPr>
        <a:bodyPr/>
        <a:lstStyle/>
        <a:p>
          <a:pPr>
            <a:defRPr sz="1400"/>
          </a:pPr>
          <a:endParaRPr lang="en-US"/>
        </a:p>
      </c:txPr>
    </c:legend>
    <c:plotVisOnly val="1"/>
    <c:dispBlanksAs val="gap"/>
    <c:showDLblsOverMax val="0"/>
  </c:chart>
  <c:spPr>
    <a:noFill/>
    <a:ln>
      <a:noFill/>
    </a:ln>
  </c:spPr>
  <c:txPr>
    <a:bodyPr/>
    <a:lstStyle/>
    <a:p>
      <a:pPr>
        <a:defRPr sz="1929" b="0" i="0" u="none" strike="noStrike" baseline="0">
          <a:solidFill>
            <a:schemeClr val="tx1"/>
          </a:solidFill>
          <a:latin typeface="+mn-lt"/>
          <a:ea typeface="Times New Roman"/>
          <a:cs typeface="Times New Roman"/>
        </a:defRPr>
      </a:pPr>
      <a:endParaRPr lang="en-US"/>
    </a:p>
  </c:txPr>
  <c:externalData r:id="rId1">
    <c:autoUpdate val="0"/>
  </c:externalData>
  <c:userShapes r:id="rId2"/>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528089887640539E-2"/>
          <c:y val="3.0600725125377252E-2"/>
          <c:w val="0.86657382457439602"/>
          <c:h val="0.7534146089540027"/>
        </c:manualLayout>
      </c:layout>
      <c:barChart>
        <c:barDir val="col"/>
        <c:grouping val="clustered"/>
        <c:varyColors val="0"/>
        <c:ser>
          <c:idx val="3"/>
          <c:order val="0"/>
          <c:tx>
            <c:strRef>
              <c:f>Sheet1!$A$2</c:f>
              <c:strCache>
                <c:ptCount val="1"/>
                <c:pt idx="0">
                  <c:v>Wildlife</c:v>
                </c:pt>
              </c:strCache>
            </c:strRef>
          </c:tx>
          <c:spPr>
            <a:solidFill>
              <a:srgbClr val="92D050"/>
            </a:solidFill>
            <a:ln w="12700">
              <a:solidFill>
                <a:schemeClr val="tx1"/>
              </a:solidFill>
              <a:prstDash val="solid"/>
            </a:ln>
          </c:spPr>
          <c:invertIfNegative val="0"/>
          <c:dLbls>
            <c:dLbl>
              <c:idx val="0"/>
              <c:layout>
                <c:manualLayout>
                  <c:x val="-3.9586234303880547E-3"/>
                  <c:y val="5.388491823137492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CC9-4F03-8343-EFA4A8C11152}"/>
                </c:ext>
              </c:extLst>
            </c:dLbl>
            <c:dLbl>
              <c:idx val="1"/>
              <c:layout>
                <c:manualLayout>
                  <c:x val="-3.6628074205353437E-3"/>
                  <c:y val="4.932424793054714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CC9-4F03-8343-EFA4A8C11152}"/>
                </c:ext>
              </c:extLst>
            </c:dLbl>
            <c:dLbl>
              <c:idx val="3"/>
              <c:layout>
                <c:manualLayout>
                  <c:x val="-2.5876181237637986E-4"/>
                  <c:y val="3.395053502927518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CC9-4F03-8343-EFA4A8C11152}"/>
                </c:ext>
              </c:extLst>
            </c:dLbl>
            <c:dLbl>
              <c:idx val="4"/>
              <c:layout>
                <c:manualLayout>
                  <c:x val="-1.7023315890584514E-3"/>
                  <c:y val="4.49559862709468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CC9-4F03-8343-EFA4A8C11152}"/>
                </c:ext>
              </c:extLst>
            </c:dLbl>
            <c:spPr>
              <a:noFill/>
              <a:ln>
                <a:noFill/>
              </a:ln>
            </c:spPr>
            <c:txPr>
              <a:bodyPr anchor="b" anchorCtr="1"/>
              <a:lstStyle/>
              <a:p>
                <a:pPr>
                  <a:defRPr sz="8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Sheet1!$B$1:$K$1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Sheet1!$B$2:$K$2</c:f>
              <c:numCache>
                <c:formatCode>General</c:formatCode>
                <c:ptCount val="10"/>
                <c:pt idx="0">
                  <c:v>353</c:v>
                </c:pt>
                <c:pt idx="1">
                  <c:v>194</c:v>
                </c:pt>
                <c:pt idx="2">
                  <c:v>246</c:v>
                </c:pt>
                <c:pt idx="3">
                  <c:v>335</c:v>
                </c:pt>
                <c:pt idx="4">
                  <c:v>319</c:v>
                </c:pt>
                <c:pt idx="5">
                  <c:v>280</c:v>
                </c:pt>
                <c:pt idx="6">
                  <c:v>256</c:v>
                </c:pt>
                <c:pt idx="7">
                  <c:v>270</c:v>
                </c:pt>
                <c:pt idx="8">
                  <c:v>242</c:v>
                </c:pt>
                <c:pt idx="9">
                  <c:v>228</c:v>
                </c:pt>
              </c:numCache>
            </c:numRef>
          </c:val>
          <c:extLst>
            <c:ext xmlns:c16="http://schemas.microsoft.com/office/drawing/2014/chart" uri="{C3380CC4-5D6E-409C-BE32-E72D297353CC}">
              <c16:uniqueId val="{00000004-CCC9-4F03-8343-EFA4A8C11152}"/>
            </c:ext>
          </c:extLst>
        </c:ser>
        <c:ser>
          <c:idx val="0"/>
          <c:order val="1"/>
          <c:tx>
            <c:strRef>
              <c:f>Sheet1!$A$3</c:f>
              <c:strCache>
                <c:ptCount val="1"/>
                <c:pt idx="0">
                  <c:v>Picked up</c:v>
                </c:pt>
              </c:strCache>
            </c:strRef>
          </c:tx>
          <c:spPr>
            <a:solidFill>
              <a:schemeClr val="accent1">
                <a:lumMod val="75000"/>
              </a:schemeClr>
            </a:solidFill>
            <a:ln w="12700">
              <a:solidFill>
                <a:schemeClr val="tx1"/>
              </a:solidFill>
              <a:prstDash val="solid"/>
            </a:ln>
          </c:spPr>
          <c:invertIfNegative val="0"/>
          <c:dLbls>
            <c:spPr>
              <a:noFill/>
              <a:ln w="25400">
                <a:noFill/>
              </a:ln>
              <a:scene3d>
                <a:camera prst="orthographicFront"/>
                <a:lightRig rig="threePt" dir="t"/>
              </a:scene3d>
              <a:sp3d>
                <a:bevelT prst="slope"/>
              </a:sp3d>
            </c:spPr>
            <c:txPr>
              <a:bodyPr anchor="b" anchorCtr="1"/>
              <a:lstStyle/>
              <a:p>
                <a:pPr>
                  <a:defRPr sz="800">
                    <a:solidFill>
                      <a:schemeClr val="bg1">
                        <a:lumMod val="95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Sheet1!$B$1:$K$1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Sheet1!$B$3:$K$3</c:f>
              <c:numCache>
                <c:formatCode>General</c:formatCode>
                <c:ptCount val="10"/>
                <c:pt idx="0">
                  <c:v>665</c:v>
                </c:pt>
                <c:pt idx="1">
                  <c:v>684</c:v>
                </c:pt>
                <c:pt idx="2">
                  <c:v>547</c:v>
                </c:pt>
                <c:pt idx="3">
                  <c:v>661</c:v>
                </c:pt>
                <c:pt idx="4">
                  <c:v>715</c:v>
                </c:pt>
                <c:pt idx="5">
                  <c:v>602</c:v>
                </c:pt>
                <c:pt idx="6">
                  <c:v>633</c:v>
                </c:pt>
                <c:pt idx="7">
                  <c:v>602</c:v>
                </c:pt>
                <c:pt idx="8">
                  <c:v>559</c:v>
                </c:pt>
                <c:pt idx="9">
                  <c:v>446</c:v>
                </c:pt>
              </c:numCache>
            </c:numRef>
          </c:val>
          <c:extLst>
            <c:ext xmlns:c16="http://schemas.microsoft.com/office/drawing/2014/chart" uri="{C3380CC4-5D6E-409C-BE32-E72D297353CC}">
              <c16:uniqueId val="{00000005-CCC9-4F03-8343-EFA4A8C11152}"/>
            </c:ext>
          </c:extLst>
        </c:ser>
        <c:ser>
          <c:idx val="1"/>
          <c:order val="2"/>
          <c:tx>
            <c:strRef>
              <c:f>Sheet1!$A$4</c:f>
              <c:strCache>
                <c:ptCount val="1"/>
                <c:pt idx="0">
                  <c:v>Animals Housed</c:v>
                </c:pt>
              </c:strCache>
            </c:strRef>
          </c:tx>
          <c:spPr>
            <a:solidFill>
              <a:schemeClr val="bg1">
                <a:lumMod val="65000"/>
              </a:schemeClr>
            </a:solidFill>
            <a:ln w="12700">
              <a:solidFill>
                <a:schemeClr val="tx1"/>
              </a:solidFill>
              <a:prstDash val="solid"/>
            </a:ln>
          </c:spPr>
          <c:invertIfNegative val="0"/>
          <c:dLbls>
            <c:dLbl>
              <c:idx val="4"/>
              <c:layout>
                <c:manualLayout>
                  <c:x val="-2.4239277782585542E-3"/>
                  <c:y val="5.216898849182313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CC9-4F03-8343-EFA4A8C11152}"/>
                </c:ext>
              </c:extLst>
            </c:dLbl>
            <c:spPr>
              <a:noFill/>
              <a:ln>
                <a:noFill/>
              </a:ln>
              <a:effectLst/>
            </c:spPr>
            <c:txPr>
              <a:bodyPr anchor="b" anchorCtr="1"/>
              <a:lstStyle/>
              <a:p>
                <a:pPr>
                  <a:defRPr sz="800" b="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Sheet1!$B$1:$K$1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Sheet1!$B$4:$K$4</c:f>
              <c:numCache>
                <c:formatCode>General</c:formatCode>
                <c:ptCount val="10"/>
                <c:pt idx="0">
                  <c:v>1115</c:v>
                </c:pt>
                <c:pt idx="1">
                  <c:v>1131</c:v>
                </c:pt>
                <c:pt idx="2">
                  <c:v>1092</c:v>
                </c:pt>
                <c:pt idx="3">
                  <c:v>1107</c:v>
                </c:pt>
                <c:pt idx="4">
                  <c:v>1136</c:v>
                </c:pt>
                <c:pt idx="5">
                  <c:v>1277</c:v>
                </c:pt>
                <c:pt idx="6">
                  <c:v>1176</c:v>
                </c:pt>
                <c:pt idx="7">
                  <c:v>1132</c:v>
                </c:pt>
                <c:pt idx="8">
                  <c:v>808</c:v>
                </c:pt>
                <c:pt idx="9">
                  <c:v>990</c:v>
                </c:pt>
              </c:numCache>
            </c:numRef>
          </c:val>
          <c:extLst>
            <c:ext xmlns:c16="http://schemas.microsoft.com/office/drawing/2014/chart" uri="{C3380CC4-5D6E-409C-BE32-E72D297353CC}">
              <c16:uniqueId val="{00000007-CCC9-4F03-8343-EFA4A8C11152}"/>
            </c:ext>
          </c:extLst>
        </c:ser>
        <c:dLbls>
          <c:showLegendKey val="0"/>
          <c:showVal val="1"/>
          <c:showCatName val="0"/>
          <c:showSerName val="0"/>
          <c:showPercent val="0"/>
          <c:showBubbleSize val="0"/>
        </c:dLbls>
        <c:gapWidth val="0"/>
        <c:axId val="39038976"/>
        <c:axId val="39040512"/>
      </c:barChart>
      <c:catAx>
        <c:axId val="39038976"/>
        <c:scaling>
          <c:orientation val="minMax"/>
        </c:scaling>
        <c:delete val="0"/>
        <c:axPos val="b"/>
        <c:numFmt formatCode="General" sourceLinked="1"/>
        <c:majorTickMark val="out"/>
        <c:minorTickMark val="none"/>
        <c:tickLblPos val="low"/>
        <c:spPr>
          <a:ln w="3175">
            <a:solidFill>
              <a:schemeClr val="tx1"/>
            </a:solidFill>
            <a:prstDash val="solid"/>
          </a:ln>
        </c:spPr>
        <c:txPr>
          <a:bodyPr rot="0" vert="horz"/>
          <a:lstStyle/>
          <a:p>
            <a:pPr>
              <a:defRPr b="0">
                <a:latin typeface="+mn-lt"/>
              </a:defRPr>
            </a:pPr>
            <a:endParaRPr lang="en-US"/>
          </a:p>
        </c:txPr>
        <c:crossAx val="39040512"/>
        <c:crosses val="autoZero"/>
        <c:auto val="1"/>
        <c:lblAlgn val="ctr"/>
        <c:lblOffset val="100"/>
        <c:tickLblSkip val="1"/>
        <c:tickMarkSkip val="1"/>
        <c:noMultiLvlLbl val="0"/>
      </c:catAx>
      <c:valAx>
        <c:axId val="39040512"/>
        <c:scaling>
          <c:orientation val="minMax"/>
        </c:scaling>
        <c:delete val="0"/>
        <c:axPos val="l"/>
        <c:majorGridlines>
          <c:spPr>
            <a:ln w="3175">
              <a:solidFill>
                <a:schemeClr val="tx1"/>
              </a:solidFill>
              <a:prstDash val="solid"/>
            </a:ln>
          </c:spPr>
        </c:majorGridlines>
        <c:numFmt formatCode="General" sourceLinked="1"/>
        <c:majorTickMark val="out"/>
        <c:minorTickMark val="none"/>
        <c:tickLblPos val="nextTo"/>
        <c:spPr>
          <a:ln w="3175">
            <a:solidFill>
              <a:schemeClr val="tx1"/>
            </a:solidFill>
            <a:prstDash val="solid"/>
          </a:ln>
        </c:spPr>
        <c:txPr>
          <a:bodyPr rot="0" vert="horz"/>
          <a:lstStyle/>
          <a:p>
            <a:pPr>
              <a:defRPr b="0">
                <a:latin typeface="+mn-lt"/>
              </a:defRPr>
            </a:pPr>
            <a:endParaRPr lang="en-US"/>
          </a:p>
        </c:txPr>
        <c:crossAx val="39038976"/>
        <c:crosses val="autoZero"/>
        <c:crossBetween val="between"/>
      </c:valAx>
      <c:spPr>
        <a:noFill/>
        <a:ln w="12700">
          <a:solidFill>
            <a:schemeClr val="tx1"/>
          </a:solidFill>
          <a:prstDash val="solid"/>
        </a:ln>
      </c:spPr>
    </c:plotArea>
    <c:legend>
      <c:legendPos val="b"/>
      <c:layout>
        <c:manualLayout>
          <c:xMode val="edge"/>
          <c:yMode val="edge"/>
          <c:x val="0.22909036990777321"/>
          <c:y val="0.90696148446560454"/>
          <c:w val="0.72602571332564081"/>
          <c:h val="7.4252273698345903E-2"/>
        </c:manualLayout>
      </c:layout>
      <c:overlay val="0"/>
      <c:spPr>
        <a:noFill/>
        <a:ln w="3175">
          <a:noFill/>
          <a:prstDash val="solid"/>
        </a:ln>
      </c:spPr>
      <c:txPr>
        <a:bodyPr/>
        <a:lstStyle/>
        <a:p>
          <a:pPr>
            <a:defRPr b="0">
              <a:latin typeface="+mn-lt"/>
            </a:defRPr>
          </a:pPr>
          <a:endParaRPr lang="en-US"/>
        </a:p>
      </c:txPr>
    </c:legend>
    <c:plotVisOnly val="1"/>
    <c:dispBlanksAs val="gap"/>
    <c:showDLblsOverMax val="0"/>
  </c:chart>
  <c:spPr>
    <a:noFill/>
    <a:ln>
      <a:noFill/>
    </a:ln>
  </c:spPr>
  <c:txPr>
    <a:bodyPr/>
    <a:lstStyle/>
    <a:p>
      <a:pPr>
        <a:defRPr sz="120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1"/>
    <c:view3D>
      <c:rotX val="15"/>
      <c:hPercent val="51"/>
      <c:rotY val="20"/>
      <c:depthPercent val="100"/>
      <c:rAngAx val="1"/>
    </c:view3D>
    <c:floor>
      <c:thickness val="0"/>
      <c:spPr>
        <a:ln>
          <a:solidFill>
            <a:schemeClr val="tx1">
              <a:tint val="75000"/>
              <a:shade val="95000"/>
              <a:satMod val="105000"/>
            </a:schemeClr>
          </a:solidFill>
        </a:ln>
      </c:spPr>
    </c:floor>
    <c:sideWall>
      <c:thickness val="0"/>
      <c:spPr>
        <a:ln w="0">
          <a:solidFill>
            <a:schemeClr val="tx1">
              <a:tint val="75000"/>
              <a:shade val="95000"/>
              <a:satMod val="105000"/>
            </a:schemeClr>
          </a:solidFill>
        </a:ln>
      </c:spPr>
    </c:sideWall>
    <c:backWall>
      <c:thickness val="0"/>
      <c:spPr>
        <a:ln w="0">
          <a:solidFill>
            <a:schemeClr val="tx1">
              <a:tint val="75000"/>
              <a:shade val="95000"/>
              <a:satMod val="105000"/>
            </a:schemeClr>
          </a:solidFill>
        </a:ln>
      </c:spPr>
    </c:backWall>
    <c:plotArea>
      <c:layout>
        <c:manualLayout>
          <c:layoutTarget val="inner"/>
          <c:xMode val="edge"/>
          <c:yMode val="edge"/>
          <c:x val="0.12707220532408853"/>
          <c:y val="4.4512801405872243E-2"/>
          <c:w val="0.79528656159544131"/>
          <c:h val="0.76406853148682341"/>
        </c:manualLayout>
      </c:layout>
      <c:bar3DChart>
        <c:barDir val="col"/>
        <c:grouping val="clustered"/>
        <c:varyColors val="0"/>
        <c:ser>
          <c:idx val="0"/>
          <c:order val="0"/>
          <c:tx>
            <c:strRef>
              <c:f>Sheet1!$A$2</c:f>
              <c:strCache>
                <c:ptCount val="1"/>
              </c:strCache>
            </c:strRef>
          </c:tx>
          <c:invertIfNegative val="0"/>
          <c:dLbls>
            <c:dLbl>
              <c:idx val="0"/>
              <c:layout>
                <c:manualLayout>
                  <c:x val="1.1261262592663048E-2"/>
                  <c:y val="4.05122922907659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99D-4891-A826-74579CE61A84}"/>
                </c:ext>
              </c:extLst>
            </c:dLbl>
            <c:dLbl>
              <c:idx val="1"/>
              <c:layout>
                <c:manualLayout>
                  <c:x val="4.5045045045044628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99D-4891-A826-74579CE61A84}"/>
                </c:ext>
              </c:extLst>
            </c:dLbl>
            <c:dLbl>
              <c:idx val="2"/>
              <c:layout>
                <c:manualLayout>
                  <c:x val="3.0030033580434245E-3"/>
                  <c:y val="8.102458458153194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99D-4891-A826-74579CE61A84}"/>
                </c:ext>
              </c:extLst>
            </c:dLbl>
            <c:dLbl>
              <c:idx val="3"/>
              <c:layout>
                <c:manualLayout>
                  <c:x val="8.2582592346195135E-3"/>
                  <c:y val="-1.215368768722986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99D-4891-A826-74579CE61A84}"/>
                </c:ext>
              </c:extLst>
            </c:dLbl>
            <c:dLbl>
              <c:idx val="4"/>
              <c:layout>
                <c:manualLayout>
                  <c:x val="5.255255876576089E-3"/>
                  <c:y val="1.110515300408217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99D-4891-A826-74579CE61A84}"/>
                </c:ext>
              </c:extLst>
            </c:dLbl>
            <c:dLbl>
              <c:idx val="5"/>
              <c:layout>
                <c:manualLayout>
                  <c:x val="9.0090100741303282E-3"/>
                  <c:y val="6.600951687974962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899D-4891-A826-74579CE61A84}"/>
                </c:ext>
              </c:extLst>
            </c:dLbl>
            <c:dLbl>
              <c:idx val="6"/>
              <c:layout>
                <c:manualLayout>
                  <c:x val="7.5075083951085886E-3"/>
                  <c:y val="7.054242769433061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899D-4891-A826-74579CE61A84}"/>
                </c:ext>
              </c:extLst>
            </c:dLbl>
            <c:dLbl>
              <c:idx val="7"/>
              <c:layout>
                <c:manualLayout>
                  <c:x val="9.0090100741304392E-3"/>
                  <c:y val="8.102458458153176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D09-4F66-B147-EF5D989E0F0F}"/>
                </c:ext>
              </c:extLst>
            </c:dLbl>
            <c:dLbl>
              <c:idx val="8"/>
              <c:layout>
                <c:manualLayout>
                  <c:x val="4.5045050370652196E-3"/>
                  <c:y val="1.215368768722979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4A7-430F-8279-4E53FF230016}"/>
                </c:ext>
              </c:extLst>
            </c:dLbl>
            <c:dLbl>
              <c:idx val="9"/>
              <c:layout>
                <c:manualLayout>
                  <c:x val="4.5045050370652196E-3"/>
                  <c:y val="-7.384470110485046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EB7-46AF-8DD3-B91CFE69688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Sheet1!$B$2:$K$2</c:f>
              <c:numCache>
                <c:formatCode>General</c:formatCode>
                <c:ptCount val="10"/>
                <c:pt idx="0">
                  <c:v>26</c:v>
                </c:pt>
                <c:pt idx="1">
                  <c:v>20</c:v>
                </c:pt>
                <c:pt idx="2">
                  <c:v>39</c:v>
                </c:pt>
                <c:pt idx="3">
                  <c:v>53</c:v>
                </c:pt>
                <c:pt idx="4">
                  <c:v>55</c:v>
                </c:pt>
                <c:pt idx="5">
                  <c:v>47</c:v>
                </c:pt>
                <c:pt idx="6">
                  <c:v>66</c:v>
                </c:pt>
                <c:pt idx="7">
                  <c:v>72</c:v>
                </c:pt>
                <c:pt idx="8">
                  <c:v>76</c:v>
                </c:pt>
                <c:pt idx="9">
                  <c:v>45</c:v>
                </c:pt>
              </c:numCache>
            </c:numRef>
          </c:val>
          <c:extLst>
            <c:ext xmlns:c16="http://schemas.microsoft.com/office/drawing/2014/chart" uri="{C3380CC4-5D6E-409C-BE32-E72D297353CC}">
              <c16:uniqueId val="{00000007-899D-4891-A826-74579CE61A84}"/>
            </c:ext>
          </c:extLst>
        </c:ser>
        <c:dLbls>
          <c:showLegendKey val="0"/>
          <c:showVal val="1"/>
          <c:showCatName val="0"/>
          <c:showSerName val="0"/>
          <c:showPercent val="0"/>
          <c:showBubbleSize val="0"/>
        </c:dLbls>
        <c:gapWidth val="100"/>
        <c:gapDepth val="50"/>
        <c:shape val="box"/>
        <c:axId val="39203968"/>
        <c:axId val="39239680"/>
        <c:axId val="0"/>
      </c:bar3DChart>
      <c:catAx>
        <c:axId val="39203968"/>
        <c:scaling>
          <c:orientation val="minMax"/>
        </c:scaling>
        <c:delete val="0"/>
        <c:axPos val="b"/>
        <c:numFmt formatCode="General" sourceLinked="1"/>
        <c:majorTickMark val="out"/>
        <c:minorTickMark val="none"/>
        <c:tickLblPos val="low"/>
        <c:txPr>
          <a:bodyPr rot="2340000" vert="horz"/>
          <a:lstStyle/>
          <a:p>
            <a:pPr>
              <a:defRPr sz="1600" baseline="0"/>
            </a:pPr>
            <a:endParaRPr lang="en-US"/>
          </a:p>
        </c:txPr>
        <c:crossAx val="39239680"/>
        <c:crosses val="autoZero"/>
        <c:auto val="1"/>
        <c:lblAlgn val="ctr"/>
        <c:lblOffset val="100"/>
        <c:tickLblSkip val="1"/>
        <c:tickMarkSkip val="1"/>
        <c:noMultiLvlLbl val="0"/>
      </c:catAx>
      <c:valAx>
        <c:axId val="39239680"/>
        <c:scaling>
          <c:orientation val="minMax"/>
          <c:max val="100"/>
        </c:scaling>
        <c:delete val="0"/>
        <c:axPos val="l"/>
        <c:majorGridlines>
          <c:spPr>
            <a:ln w="12700">
              <a:solidFill>
                <a:schemeClr val="tx1">
                  <a:tint val="75000"/>
                  <a:shade val="95000"/>
                  <a:satMod val="105000"/>
                </a:schemeClr>
              </a:solidFill>
            </a:ln>
          </c:spPr>
        </c:majorGridlines>
        <c:numFmt formatCode="General" sourceLinked="1"/>
        <c:majorTickMark val="out"/>
        <c:minorTickMark val="none"/>
        <c:tickLblPos val="nextTo"/>
        <c:txPr>
          <a:bodyPr rot="0" vert="horz"/>
          <a:lstStyle/>
          <a:p>
            <a:pPr>
              <a:defRPr/>
            </a:pPr>
            <a:endParaRPr lang="en-US"/>
          </a:p>
        </c:txPr>
        <c:crossAx val="392039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4826179815758324E-2"/>
          <c:y val="2.9966304887564729E-2"/>
          <c:w val="0.89883395090319596"/>
          <c:h val="0.8480275945236575"/>
        </c:manualLayout>
      </c:layout>
      <c:bar3DChart>
        <c:barDir val="col"/>
        <c:grouping val="standard"/>
        <c:varyColors val="0"/>
        <c:ser>
          <c:idx val="0"/>
          <c:order val="0"/>
          <c:tx>
            <c:strRef>
              <c:f>Sheet1!$B$1</c:f>
              <c:strCache>
                <c:ptCount val="1"/>
                <c:pt idx="0">
                  <c:v>Reports Taken</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dLbls>
            <c:dLbl>
              <c:idx val="0"/>
              <c:layout>
                <c:manualLayout>
                  <c:x val="-3.2679738562091504E-3"/>
                  <c:y val="-3.670284457686032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5CB-40FF-8FB5-463D653F5524}"/>
                </c:ext>
              </c:extLst>
            </c:dLbl>
            <c:dLbl>
              <c:idx val="1"/>
              <c:layout>
                <c:manualLayout>
                  <c:x val="4.9019607843136959E-3"/>
                  <c:y val="-3.086419753086419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B5CB-40FF-8FB5-463D653F552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numRef>
              <c:f>Sheet1!$A$3:$A$12</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Sheet1!$B$3:$B$12</c:f>
              <c:numCache>
                <c:formatCode>#,##0</c:formatCode>
                <c:ptCount val="10"/>
                <c:pt idx="0">
                  <c:v>7782</c:v>
                </c:pt>
                <c:pt idx="1">
                  <c:v>8343</c:v>
                </c:pt>
                <c:pt idx="2">
                  <c:v>6992</c:v>
                </c:pt>
                <c:pt idx="3">
                  <c:v>7961</c:v>
                </c:pt>
                <c:pt idx="4">
                  <c:v>7393</c:v>
                </c:pt>
                <c:pt idx="5">
                  <c:v>7479</c:v>
                </c:pt>
                <c:pt idx="6">
                  <c:v>6548</c:v>
                </c:pt>
                <c:pt idx="7">
                  <c:v>5080</c:v>
                </c:pt>
                <c:pt idx="8">
                  <c:v>4051</c:v>
                </c:pt>
                <c:pt idx="9">
                  <c:v>3843</c:v>
                </c:pt>
              </c:numCache>
            </c:numRef>
          </c:val>
          <c:extLst>
            <c:ext xmlns:c16="http://schemas.microsoft.com/office/drawing/2014/chart" uri="{C3380CC4-5D6E-409C-BE32-E72D297353CC}">
              <c16:uniqueId val="{00000000-B5CB-40FF-8FB5-463D653F5524}"/>
            </c:ext>
          </c:extLst>
        </c:ser>
        <c:ser>
          <c:idx val="1"/>
          <c:order val="1"/>
          <c:tx>
            <c:strRef>
              <c:f>Sheet1!$C$1</c:f>
              <c:strCache>
                <c:ptCount val="1"/>
                <c:pt idx="0">
                  <c:v>Total Calls</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numRef>
              <c:f>Sheet1!$A$3:$A$12</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Sheet1!$C$3:$C$12</c:f>
              <c:numCache>
                <c:formatCode>#,##0</c:formatCode>
                <c:ptCount val="10"/>
                <c:pt idx="0">
                  <c:v>24643</c:v>
                </c:pt>
                <c:pt idx="1">
                  <c:v>24471</c:v>
                </c:pt>
                <c:pt idx="2">
                  <c:v>22520</c:v>
                </c:pt>
                <c:pt idx="3">
                  <c:v>22597</c:v>
                </c:pt>
                <c:pt idx="4">
                  <c:v>22985</c:v>
                </c:pt>
                <c:pt idx="5">
                  <c:v>23431</c:v>
                </c:pt>
                <c:pt idx="6">
                  <c:v>23242</c:v>
                </c:pt>
                <c:pt idx="7">
                  <c:v>25133</c:v>
                </c:pt>
                <c:pt idx="8">
                  <c:v>20799</c:v>
                </c:pt>
                <c:pt idx="9">
                  <c:v>21598</c:v>
                </c:pt>
              </c:numCache>
            </c:numRef>
          </c:val>
          <c:extLst>
            <c:ext xmlns:c16="http://schemas.microsoft.com/office/drawing/2014/chart" uri="{C3380CC4-5D6E-409C-BE32-E72D297353CC}">
              <c16:uniqueId val="{00000003-B5CB-40FF-8FB5-463D653F5524}"/>
            </c:ext>
          </c:extLst>
        </c:ser>
        <c:dLbls>
          <c:showLegendKey val="0"/>
          <c:showVal val="0"/>
          <c:showCatName val="0"/>
          <c:showSerName val="0"/>
          <c:showPercent val="0"/>
          <c:showBubbleSize val="0"/>
        </c:dLbls>
        <c:gapWidth val="150"/>
        <c:shape val="box"/>
        <c:axId val="723254104"/>
        <c:axId val="723252136"/>
        <c:axId val="624670888"/>
      </c:bar3DChart>
      <c:catAx>
        <c:axId val="72325410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723252136"/>
        <c:crosses val="autoZero"/>
        <c:auto val="1"/>
        <c:lblAlgn val="ctr"/>
        <c:lblOffset val="100"/>
        <c:noMultiLvlLbl val="0"/>
      </c:catAx>
      <c:valAx>
        <c:axId val="723252136"/>
        <c:scaling>
          <c:orientation val="minMax"/>
          <c:max val="30000"/>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723254104"/>
        <c:crosses val="autoZero"/>
        <c:crossBetween val="between"/>
      </c:valAx>
      <c:serAx>
        <c:axId val="624670888"/>
        <c:scaling>
          <c:orientation val="minMax"/>
        </c:scaling>
        <c:delete val="1"/>
        <c:axPos val="b"/>
        <c:majorTickMark val="none"/>
        <c:minorTickMark val="none"/>
        <c:tickLblPos val="nextTo"/>
        <c:crossAx val="723252136"/>
        <c:crosses val="autoZero"/>
      </c:serAx>
      <c:spPr>
        <a:noFill/>
        <a:ln>
          <a:noFill/>
        </a:ln>
        <a:effectLst/>
      </c:spPr>
    </c:plotArea>
    <c:legend>
      <c:legendPos val="b"/>
      <c:layout>
        <c:manualLayout>
          <c:xMode val="edge"/>
          <c:yMode val="edge"/>
          <c:x val="0.35705522103854664"/>
          <c:y val="0.83904518691920282"/>
          <c:w val="0.28588942926251865"/>
          <c:h val="4.608994821593246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floor>
    <c:sideWall>
      <c:thickness val="0"/>
      <c:spPr>
        <a:noFill/>
        <a:effectLst>
          <a:innerShdw blurRad="63500" dist="50800" dir="8100000">
            <a:prstClr val="black">
              <a:alpha val="50000"/>
            </a:prstClr>
          </a:innerShdw>
        </a:effectLst>
        <a:scene3d>
          <a:camera prst="orthographicFront"/>
          <a:lightRig rig="threePt" dir="t"/>
        </a:scene3d>
        <a:sp3d>
          <a:bevelT prst="angle"/>
        </a:sp3d>
      </c:spPr>
    </c:sideWall>
    <c:backWall>
      <c:thickness val="0"/>
      <c:spPr>
        <a:noFill/>
        <a:ln w="25400">
          <a:noFill/>
        </a:ln>
        <a:effectLst>
          <a:innerShdw blurRad="63500" dist="50800" dir="8100000">
            <a:prstClr val="black">
              <a:alpha val="50000"/>
            </a:prstClr>
          </a:innerShdw>
        </a:effectLst>
        <a:scene3d>
          <a:camera prst="orthographicFront"/>
          <a:lightRig rig="threePt" dir="t"/>
        </a:scene3d>
        <a:sp3d>
          <a:bevelT/>
        </a:sp3d>
      </c:spPr>
    </c:backWall>
    <c:plotArea>
      <c:layout>
        <c:manualLayout>
          <c:layoutTarget val="inner"/>
          <c:xMode val="edge"/>
          <c:yMode val="edge"/>
          <c:x val="9.6380240313997445E-2"/>
          <c:y val="4.6668901964177549E-2"/>
          <c:w val="0.85781514122661273"/>
          <c:h val="0.78389201349832538"/>
        </c:manualLayout>
      </c:layout>
      <c:bar3DChart>
        <c:barDir val="col"/>
        <c:grouping val="standard"/>
        <c:varyColors val="0"/>
        <c:ser>
          <c:idx val="0"/>
          <c:order val="0"/>
          <c:tx>
            <c:strRef>
              <c:f>Sheet1!$B$1</c:f>
              <c:strCache>
                <c:ptCount val="1"/>
                <c:pt idx="0">
                  <c:v>Dangerous Dog </c:v>
                </c:pt>
              </c:strCache>
            </c:strRef>
          </c:tx>
          <c:invertIfNegative val="0"/>
          <c:dLbls>
            <c:dLbl>
              <c:idx val="0"/>
              <c:layout>
                <c:manualLayout>
                  <c:x val="-1.6666666666666668E-3"/>
                  <c:y val="4.670329670329670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5C9-4483-BC2A-9ACCA75EB705}"/>
                </c:ext>
              </c:extLst>
            </c:dLbl>
            <c:dLbl>
              <c:idx val="1"/>
              <c:layout>
                <c:manualLayout>
                  <c:x val="6.6666666666666671E-3"/>
                  <c:y val="4.670329670329670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5C9-4483-BC2A-9ACCA75EB705}"/>
                </c:ext>
              </c:extLst>
            </c:dLbl>
            <c:dLbl>
              <c:idx val="2"/>
              <c:layout>
                <c:manualLayout>
                  <c:x val="3.3333333333333335E-3"/>
                  <c:y val="3.296703296703296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5C9-4483-BC2A-9ACCA75EB705}"/>
                </c:ext>
              </c:extLst>
            </c:dLbl>
            <c:dLbl>
              <c:idx val="3"/>
              <c:layout>
                <c:manualLayout>
                  <c:x val="8.3333333333333332E-3"/>
                  <c:y val="3.571428571428571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5C9-4483-BC2A-9ACCA75EB705}"/>
                </c:ext>
              </c:extLst>
            </c:dLbl>
            <c:dLbl>
              <c:idx val="4"/>
              <c:layout>
                <c:manualLayout>
                  <c:x val="1.6666666666666668E-3"/>
                  <c:y val="3.571428571428571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5C9-4483-BC2A-9ACCA75EB705}"/>
                </c:ext>
              </c:extLst>
            </c:dLbl>
            <c:dLbl>
              <c:idx val="5"/>
              <c:layout>
                <c:manualLayout>
                  <c:x val="1.6666666666666668E-3"/>
                  <c:y val="3.846153846153846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5C9-4483-BC2A-9ACCA75EB705}"/>
                </c:ext>
              </c:extLst>
            </c:dLbl>
            <c:dLbl>
              <c:idx val="6"/>
              <c:layout>
                <c:manualLayout>
                  <c:x val="0"/>
                  <c:y val="3.02197802197802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5C9-4483-BC2A-9ACCA75EB705}"/>
                </c:ext>
              </c:extLst>
            </c:dLbl>
            <c:dLbl>
              <c:idx val="7"/>
              <c:layout>
                <c:manualLayout>
                  <c:x val="1.3914373088685014E-3"/>
                  <c:y val="3.02197802197802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B2A-42C0-84D8-0F6217E5EE00}"/>
                </c:ext>
              </c:extLst>
            </c:dLbl>
            <c:dLbl>
              <c:idx val="8"/>
              <c:layout>
                <c:manualLayout>
                  <c:x val="4.5871559633026398E-3"/>
                  <c:y val="2.747252747252747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741-4629-B262-00E98C3E652F}"/>
                </c:ext>
              </c:extLst>
            </c:dLbl>
            <c:dLbl>
              <c:idx val="9"/>
              <c:layout>
                <c:manualLayout>
                  <c:x val="-1.5290519877675841E-3"/>
                  <c:y val="3.296703296703296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D65-4561-9722-E17309B7DF84}"/>
                </c:ext>
              </c:extLst>
            </c:dLbl>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Sheet1!$B$2:$B$11</c:f>
              <c:numCache>
                <c:formatCode>General</c:formatCode>
                <c:ptCount val="10"/>
                <c:pt idx="0">
                  <c:v>49</c:v>
                </c:pt>
                <c:pt idx="1">
                  <c:v>17</c:v>
                </c:pt>
                <c:pt idx="2">
                  <c:v>27</c:v>
                </c:pt>
                <c:pt idx="3">
                  <c:v>26</c:v>
                </c:pt>
                <c:pt idx="4">
                  <c:v>29</c:v>
                </c:pt>
                <c:pt idx="5">
                  <c:v>15</c:v>
                </c:pt>
                <c:pt idx="6">
                  <c:v>17</c:v>
                </c:pt>
                <c:pt idx="7">
                  <c:v>23</c:v>
                </c:pt>
                <c:pt idx="8">
                  <c:v>29</c:v>
                </c:pt>
                <c:pt idx="9">
                  <c:v>21</c:v>
                </c:pt>
              </c:numCache>
            </c:numRef>
          </c:val>
          <c:extLst>
            <c:ext xmlns:c16="http://schemas.microsoft.com/office/drawing/2014/chart" uri="{C3380CC4-5D6E-409C-BE32-E72D297353CC}">
              <c16:uniqueId val="{00000007-05C9-4483-BC2A-9ACCA75EB705}"/>
            </c:ext>
          </c:extLst>
        </c:ser>
        <c:ser>
          <c:idx val="1"/>
          <c:order val="1"/>
          <c:tx>
            <c:strRef>
              <c:f>Sheet1!$C$1</c:f>
              <c:strCache>
                <c:ptCount val="1"/>
                <c:pt idx="0">
                  <c:v>Running at Large</c:v>
                </c:pt>
              </c:strCache>
            </c:strRef>
          </c:tx>
          <c:invertIfNegative val="0"/>
          <c:dLbls>
            <c:dLbl>
              <c:idx val="0"/>
              <c:layout>
                <c:manualLayout>
                  <c:x val="8.3333333333333332E-3"/>
                  <c:y val="7.142857142857142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05C9-4483-BC2A-9ACCA75EB705}"/>
                </c:ext>
              </c:extLst>
            </c:dLbl>
            <c:dLbl>
              <c:idx val="1"/>
              <c:layout>
                <c:manualLayout>
                  <c:x val="5.0000000000000114E-3"/>
                  <c:y val="5.769230769230772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05C9-4483-BC2A-9ACCA75EB705}"/>
                </c:ext>
              </c:extLst>
            </c:dLbl>
            <c:dLbl>
              <c:idx val="2"/>
              <c:layout>
                <c:manualLayout>
                  <c:x val="6.6666666666666714E-3"/>
                  <c:y val="6.868131868131868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05C9-4483-BC2A-9ACCA75EB705}"/>
                </c:ext>
              </c:extLst>
            </c:dLbl>
            <c:dLbl>
              <c:idx val="3"/>
              <c:layout>
                <c:manualLayout>
                  <c:x val="5.0000000000000834E-3"/>
                  <c:y val="7.142857142857142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05C9-4483-BC2A-9ACCA75EB705}"/>
                </c:ext>
              </c:extLst>
            </c:dLbl>
            <c:dLbl>
              <c:idx val="4"/>
              <c:layout>
                <c:manualLayout>
                  <c:x val="6.6666666666666714E-3"/>
                  <c:y val="6.593406593406593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05C9-4483-BC2A-9ACCA75EB705}"/>
                </c:ext>
              </c:extLst>
            </c:dLbl>
            <c:dLbl>
              <c:idx val="5"/>
              <c:layout>
                <c:manualLayout>
                  <c:x val="3.3333333333333335E-3"/>
                  <c:y val="6.318681318681318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05C9-4483-BC2A-9ACCA75EB705}"/>
                </c:ext>
              </c:extLst>
            </c:dLbl>
            <c:dLbl>
              <c:idx val="6"/>
              <c:layout>
                <c:manualLayout>
                  <c:x val="3.3333333333333335E-3"/>
                  <c:y val="6.868131868131857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05C9-4483-BC2A-9ACCA75EB705}"/>
                </c:ext>
              </c:extLst>
            </c:dLbl>
            <c:dLbl>
              <c:idx val="7"/>
              <c:layout>
                <c:manualLayout>
                  <c:x val="1.9418960244647198E-3"/>
                  <c:y val="6.593406593406583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B2A-42C0-84D8-0F6217E5EE00}"/>
                </c:ext>
              </c:extLst>
            </c:dLbl>
            <c:dLbl>
              <c:idx val="8"/>
              <c:layout>
                <c:manualLayout>
                  <c:x val="3.0581039755352801E-3"/>
                  <c:y val="4.395604395604395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741-4629-B262-00E98C3E652F}"/>
                </c:ext>
              </c:extLst>
            </c:dLbl>
            <c:dLbl>
              <c:idx val="9"/>
              <c:layout>
                <c:manualLayout>
                  <c:x val="-1.5290519877675841E-3"/>
                  <c:y val="6.593406593406583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D65-4561-9722-E17309B7DF84}"/>
                </c:ext>
              </c:extLst>
            </c:dLbl>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Sheet1!$C$2:$C$11</c:f>
              <c:numCache>
                <c:formatCode>General</c:formatCode>
                <c:ptCount val="10"/>
                <c:pt idx="0">
                  <c:v>190</c:v>
                </c:pt>
                <c:pt idx="1">
                  <c:v>226</c:v>
                </c:pt>
                <c:pt idx="2">
                  <c:v>201</c:v>
                </c:pt>
                <c:pt idx="3">
                  <c:v>184</c:v>
                </c:pt>
                <c:pt idx="4">
                  <c:v>118</c:v>
                </c:pt>
                <c:pt idx="5">
                  <c:v>213</c:v>
                </c:pt>
                <c:pt idx="6">
                  <c:v>140</c:v>
                </c:pt>
                <c:pt idx="7">
                  <c:v>103</c:v>
                </c:pt>
                <c:pt idx="8">
                  <c:v>152</c:v>
                </c:pt>
                <c:pt idx="9">
                  <c:v>151</c:v>
                </c:pt>
              </c:numCache>
            </c:numRef>
          </c:val>
          <c:extLst>
            <c:ext xmlns:c16="http://schemas.microsoft.com/office/drawing/2014/chart" uri="{C3380CC4-5D6E-409C-BE32-E72D297353CC}">
              <c16:uniqueId val="{0000000F-05C9-4483-BC2A-9ACCA75EB705}"/>
            </c:ext>
          </c:extLst>
        </c:ser>
        <c:ser>
          <c:idx val="2"/>
          <c:order val="2"/>
          <c:tx>
            <c:strRef>
              <c:f>Sheet1!$D$1</c:f>
              <c:strCache>
                <c:ptCount val="1"/>
                <c:pt idx="0">
                  <c:v>Total Violations</c:v>
                </c:pt>
              </c:strCache>
            </c:strRef>
          </c:tx>
          <c:invertIfNegative val="0"/>
          <c:dLbls>
            <c:dLbl>
              <c:idx val="0"/>
              <c:layout>
                <c:manualLayout>
                  <c:x val="4.9999999999999723E-3"/>
                  <c:y val="6.868131868131868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05C9-4483-BC2A-9ACCA75EB705}"/>
                </c:ext>
              </c:extLst>
            </c:dLbl>
            <c:dLbl>
              <c:idx val="1"/>
              <c:layout>
                <c:manualLayout>
                  <c:x val="1.9418960244648319E-3"/>
                  <c:y val="6.318681318681318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05C9-4483-BC2A-9ACCA75EB705}"/>
                </c:ext>
              </c:extLst>
            </c:dLbl>
            <c:dLbl>
              <c:idx val="2"/>
              <c:layout>
                <c:manualLayout>
                  <c:x val="1.6666666666666973E-3"/>
                  <c:y val="6.043956043956045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05C9-4483-BC2A-9ACCA75EB705}"/>
                </c:ext>
              </c:extLst>
            </c:dLbl>
            <c:dLbl>
              <c:idx val="3"/>
              <c:layout>
                <c:manualLayout>
                  <c:x val="3.3333333333333951E-3"/>
                  <c:y val="7.692307692307691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05C9-4483-BC2A-9ACCA75EB705}"/>
                </c:ext>
              </c:extLst>
            </c:dLbl>
            <c:dLbl>
              <c:idx val="4"/>
              <c:layout>
                <c:manualLayout>
                  <c:x val="3.3333333333333392E-3"/>
                  <c:y val="7.417582417582417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05C9-4483-BC2A-9ACCA75EB705}"/>
                </c:ext>
              </c:extLst>
            </c:dLbl>
            <c:dLbl>
              <c:idx val="5"/>
              <c:layout>
                <c:manualLayout>
                  <c:x val="3.3333333333333335E-3"/>
                  <c:y val="7.142857142857142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05C9-4483-BC2A-9ACCA75EB705}"/>
                </c:ext>
              </c:extLst>
            </c:dLbl>
            <c:dLbl>
              <c:idx val="6"/>
              <c:layout>
                <c:manualLayout>
                  <c:x val="5.1376146788989704E-3"/>
                  <c:y val="6.868131868131868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05C9-4483-BC2A-9ACCA75EB705}"/>
                </c:ext>
              </c:extLst>
            </c:dLbl>
            <c:dLbl>
              <c:idx val="7"/>
              <c:layout>
                <c:manualLayout>
                  <c:x val="3.7461773700305811E-3"/>
                  <c:y val="5.494505494505494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B2A-42C0-84D8-0F6217E5EE00}"/>
                </c:ext>
              </c:extLst>
            </c:dLbl>
            <c:dLbl>
              <c:idx val="8"/>
              <c:layout>
                <c:manualLayout>
                  <c:x val="4.5871559633026398E-3"/>
                  <c:y val="5.219780219780214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741-4629-B262-00E98C3E652F}"/>
                </c:ext>
              </c:extLst>
            </c:dLbl>
            <c:dLbl>
              <c:idx val="9"/>
              <c:layout>
                <c:manualLayout>
                  <c:x val="7.6452599388378084E-3"/>
                  <c:y val="6.318681318681318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D65-4561-9722-E17309B7DF84}"/>
                </c:ext>
              </c:extLst>
            </c:dLbl>
            <c:spPr>
              <a:noFill/>
              <a:ln>
                <a:noFill/>
              </a:ln>
              <a:effectLst/>
            </c:spPr>
            <c:txPr>
              <a:bodyPr anchor="ctr" anchorCtr="0"/>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Sheet1!$D$2:$D$11</c:f>
              <c:numCache>
                <c:formatCode>General</c:formatCode>
                <c:ptCount val="10"/>
                <c:pt idx="0">
                  <c:v>545</c:v>
                </c:pt>
                <c:pt idx="1">
                  <c:v>531</c:v>
                </c:pt>
                <c:pt idx="2">
                  <c:v>441</c:v>
                </c:pt>
                <c:pt idx="3">
                  <c:v>464</c:v>
                </c:pt>
                <c:pt idx="4">
                  <c:v>326</c:v>
                </c:pt>
                <c:pt idx="5">
                  <c:v>602</c:v>
                </c:pt>
                <c:pt idx="6">
                  <c:v>537</c:v>
                </c:pt>
                <c:pt idx="7">
                  <c:v>491</c:v>
                </c:pt>
                <c:pt idx="8">
                  <c:v>532</c:v>
                </c:pt>
                <c:pt idx="9">
                  <c:v>424</c:v>
                </c:pt>
              </c:numCache>
            </c:numRef>
          </c:val>
          <c:extLst>
            <c:ext xmlns:c16="http://schemas.microsoft.com/office/drawing/2014/chart" uri="{C3380CC4-5D6E-409C-BE32-E72D297353CC}">
              <c16:uniqueId val="{00000017-05C9-4483-BC2A-9ACCA75EB705}"/>
            </c:ext>
          </c:extLst>
        </c:ser>
        <c:dLbls>
          <c:showLegendKey val="0"/>
          <c:showVal val="1"/>
          <c:showCatName val="0"/>
          <c:showSerName val="0"/>
          <c:showPercent val="0"/>
          <c:showBubbleSize val="0"/>
        </c:dLbls>
        <c:gapWidth val="150"/>
        <c:shape val="box"/>
        <c:axId val="38976128"/>
        <c:axId val="38986112"/>
        <c:axId val="39200960"/>
      </c:bar3DChart>
      <c:catAx>
        <c:axId val="38976128"/>
        <c:scaling>
          <c:orientation val="minMax"/>
        </c:scaling>
        <c:delete val="0"/>
        <c:axPos val="b"/>
        <c:numFmt formatCode="General" sourceLinked="1"/>
        <c:majorTickMark val="out"/>
        <c:minorTickMark val="none"/>
        <c:tickLblPos val="nextTo"/>
        <c:crossAx val="38986112"/>
        <c:crosses val="autoZero"/>
        <c:auto val="1"/>
        <c:lblAlgn val="ctr"/>
        <c:lblOffset val="100"/>
        <c:noMultiLvlLbl val="0"/>
      </c:catAx>
      <c:valAx>
        <c:axId val="38986112"/>
        <c:scaling>
          <c:orientation val="minMax"/>
        </c:scaling>
        <c:delete val="0"/>
        <c:axPos val="l"/>
        <c:majorGridlines/>
        <c:numFmt formatCode="General" sourceLinked="1"/>
        <c:majorTickMark val="out"/>
        <c:minorTickMark val="none"/>
        <c:tickLblPos val="nextTo"/>
        <c:crossAx val="38976128"/>
        <c:crosses val="autoZero"/>
        <c:crossBetween val="between"/>
      </c:valAx>
      <c:serAx>
        <c:axId val="39200960"/>
        <c:scaling>
          <c:orientation val="minMax"/>
        </c:scaling>
        <c:delete val="1"/>
        <c:axPos val="b"/>
        <c:majorTickMark val="out"/>
        <c:minorTickMark val="none"/>
        <c:tickLblPos val="none"/>
        <c:crossAx val="38986112"/>
        <c:crosses val="autoZero"/>
      </c:serAx>
      <c:spPr>
        <a:ln w="25400">
          <a:noFill/>
        </a:ln>
      </c:spPr>
    </c:plotArea>
    <c:legend>
      <c:legendPos val="b"/>
      <c:layout/>
      <c:overlay val="1"/>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255583126551028E-2"/>
          <c:y val="7.10900473933649E-2"/>
          <c:w val="0.88833746898260646"/>
          <c:h val="0.6777251184834503"/>
        </c:manualLayout>
      </c:layout>
      <c:barChart>
        <c:barDir val="col"/>
        <c:grouping val="stacked"/>
        <c:varyColors val="0"/>
        <c:ser>
          <c:idx val="0"/>
          <c:order val="0"/>
          <c:tx>
            <c:strRef>
              <c:f>Sheet1!$A$2</c:f>
              <c:strCache>
                <c:ptCount val="1"/>
                <c:pt idx="0">
                  <c:v>Part 1 Crimes</c:v>
                </c:pt>
              </c:strCache>
            </c:strRef>
          </c:tx>
          <c:spPr>
            <a:solidFill>
              <a:schemeClr val="tx2">
                <a:lumMod val="75000"/>
              </a:schemeClr>
            </a:solidFill>
          </c:spPr>
          <c:invertIfNegative val="0"/>
          <c:dLbls>
            <c:spPr>
              <a:noFill/>
              <a:ln>
                <a:noFill/>
              </a:ln>
              <a:effectLst/>
            </c:spPr>
            <c:txPr>
              <a:bodyPr/>
              <a:lstStyle/>
              <a:p>
                <a:pPr>
                  <a:defRPr sz="1400">
                    <a:solidFill>
                      <a:schemeClr val="bg1">
                        <a:lumMod val="85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Sheet1!$B$1:$K$1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Sheet1!$B$2:$K$2</c:f>
              <c:numCache>
                <c:formatCode>General</c:formatCode>
                <c:ptCount val="10"/>
                <c:pt idx="0">
                  <c:v>1971</c:v>
                </c:pt>
                <c:pt idx="1">
                  <c:v>2039</c:v>
                </c:pt>
                <c:pt idx="2">
                  <c:v>2091</c:v>
                </c:pt>
                <c:pt idx="3">
                  <c:v>2143</c:v>
                </c:pt>
                <c:pt idx="4">
                  <c:v>2262</c:v>
                </c:pt>
                <c:pt idx="5">
                  <c:v>2348</c:v>
                </c:pt>
                <c:pt idx="6">
                  <c:v>2252</c:v>
                </c:pt>
                <c:pt idx="7">
                  <c:v>1933</c:v>
                </c:pt>
                <c:pt idx="8">
                  <c:v>1902</c:v>
                </c:pt>
                <c:pt idx="9">
                  <c:v>1581</c:v>
                </c:pt>
              </c:numCache>
            </c:numRef>
          </c:val>
          <c:extLst>
            <c:ext xmlns:c16="http://schemas.microsoft.com/office/drawing/2014/chart" uri="{C3380CC4-5D6E-409C-BE32-E72D297353CC}">
              <c16:uniqueId val="{00000000-9F11-4DEF-AEB3-BB9C7CC3B7D8}"/>
            </c:ext>
          </c:extLst>
        </c:ser>
        <c:ser>
          <c:idx val="1"/>
          <c:order val="1"/>
          <c:tx>
            <c:strRef>
              <c:f>Sheet1!$A$3</c:f>
              <c:strCache>
                <c:ptCount val="1"/>
                <c:pt idx="0">
                  <c:v>Part 2 Crimes</c:v>
                </c:pt>
              </c:strCache>
            </c:strRef>
          </c:tx>
          <c:spPr>
            <a:solidFill>
              <a:schemeClr val="tx1">
                <a:lumMod val="50000"/>
                <a:lumOff val="50000"/>
              </a:schemeClr>
            </a:solidFill>
          </c:spPr>
          <c:invertIfNegative val="0"/>
          <c:dLbls>
            <c:spPr>
              <a:noFill/>
              <a:ln>
                <a:noFill/>
              </a:ln>
              <a:effectLst/>
            </c:spPr>
            <c:txPr>
              <a:bodyPr/>
              <a:lstStyle/>
              <a:p>
                <a:pPr>
                  <a:defRPr sz="14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Sheet1!$B$1:$K$1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Sheet1!$B$3:$K$3</c:f>
              <c:numCache>
                <c:formatCode>General</c:formatCode>
                <c:ptCount val="10"/>
                <c:pt idx="0">
                  <c:v>2492</c:v>
                </c:pt>
                <c:pt idx="1">
                  <c:v>2453</c:v>
                </c:pt>
                <c:pt idx="2">
                  <c:v>2105</c:v>
                </c:pt>
                <c:pt idx="3">
                  <c:v>1968</c:v>
                </c:pt>
                <c:pt idx="4">
                  <c:v>2035</c:v>
                </c:pt>
                <c:pt idx="5">
                  <c:v>2178</c:v>
                </c:pt>
                <c:pt idx="6">
                  <c:v>2233</c:v>
                </c:pt>
                <c:pt idx="7">
                  <c:v>2096</c:v>
                </c:pt>
                <c:pt idx="8">
                  <c:v>1656</c:v>
                </c:pt>
                <c:pt idx="9">
                  <c:v>1482</c:v>
                </c:pt>
              </c:numCache>
            </c:numRef>
          </c:val>
          <c:extLst>
            <c:ext xmlns:c16="http://schemas.microsoft.com/office/drawing/2014/chart" uri="{C3380CC4-5D6E-409C-BE32-E72D297353CC}">
              <c16:uniqueId val="{00000008-9F11-4DEF-AEB3-BB9C7CC3B7D8}"/>
            </c:ext>
          </c:extLst>
        </c:ser>
        <c:dLbls>
          <c:showLegendKey val="0"/>
          <c:showVal val="1"/>
          <c:showCatName val="0"/>
          <c:showSerName val="0"/>
          <c:showPercent val="0"/>
          <c:showBubbleSize val="0"/>
        </c:dLbls>
        <c:gapWidth val="40"/>
        <c:overlap val="100"/>
        <c:axId val="32171136"/>
        <c:axId val="32172672"/>
      </c:barChart>
      <c:catAx>
        <c:axId val="32171136"/>
        <c:scaling>
          <c:orientation val="minMax"/>
        </c:scaling>
        <c:delete val="0"/>
        <c:axPos val="b"/>
        <c:numFmt formatCode="General" sourceLinked="1"/>
        <c:majorTickMark val="out"/>
        <c:minorTickMark val="none"/>
        <c:tickLblPos val="nextTo"/>
        <c:txPr>
          <a:bodyPr rot="0" vert="horz"/>
          <a:lstStyle/>
          <a:p>
            <a:pPr>
              <a:defRPr sz="1600" baseline="0"/>
            </a:pPr>
            <a:endParaRPr lang="en-US"/>
          </a:p>
        </c:txPr>
        <c:crossAx val="32172672"/>
        <c:crosses val="autoZero"/>
        <c:auto val="1"/>
        <c:lblAlgn val="ctr"/>
        <c:lblOffset val="100"/>
        <c:tickLblSkip val="1"/>
        <c:tickMarkSkip val="1"/>
        <c:noMultiLvlLbl val="0"/>
      </c:catAx>
      <c:valAx>
        <c:axId val="32172672"/>
        <c:scaling>
          <c:orientation val="minMax"/>
        </c:scaling>
        <c:delete val="0"/>
        <c:axPos val="l"/>
        <c:majorGridlines/>
        <c:numFmt formatCode="#,##0" sourceLinked="0"/>
        <c:majorTickMark val="out"/>
        <c:minorTickMark val="none"/>
        <c:tickLblPos val="nextTo"/>
        <c:txPr>
          <a:bodyPr rot="0" vert="horz"/>
          <a:lstStyle/>
          <a:p>
            <a:pPr>
              <a:defRPr sz="1400"/>
            </a:pPr>
            <a:endParaRPr lang="en-US"/>
          </a:p>
        </c:txPr>
        <c:crossAx val="32171136"/>
        <c:crosses val="autoZero"/>
        <c:crossBetween val="between"/>
      </c:valAx>
    </c:plotArea>
    <c:legend>
      <c:legendPos val="b"/>
      <c:layout>
        <c:manualLayout>
          <c:xMode val="edge"/>
          <c:yMode val="edge"/>
          <c:x val="0.32312956335005133"/>
          <c:y val="0.87054583454848977"/>
          <c:w val="0.44540942928039701"/>
          <c:h val="0.12851803246816751"/>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Homicides</c:v>
                </c:pt>
              </c:strCache>
            </c:strRef>
          </c:tx>
          <c:invertIfNegative val="0"/>
          <c:cat>
            <c:numRef>
              <c:f>Sheet1!$A$2:$A$11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Sheet1!$B$2:$B$11</c:f>
              <c:numCache>
                <c:formatCode>General</c:formatCode>
                <c:ptCount val="10"/>
                <c:pt idx="0">
                  <c:v>0</c:v>
                </c:pt>
                <c:pt idx="1">
                  <c:v>1</c:v>
                </c:pt>
                <c:pt idx="2">
                  <c:v>2</c:v>
                </c:pt>
                <c:pt idx="3">
                  <c:v>0</c:v>
                </c:pt>
                <c:pt idx="4">
                  <c:v>2</c:v>
                </c:pt>
                <c:pt idx="5">
                  <c:v>2</c:v>
                </c:pt>
                <c:pt idx="6">
                  <c:v>2</c:v>
                </c:pt>
                <c:pt idx="7">
                  <c:v>1</c:v>
                </c:pt>
                <c:pt idx="8">
                  <c:v>3</c:v>
                </c:pt>
                <c:pt idx="9">
                  <c:v>4</c:v>
                </c:pt>
              </c:numCache>
            </c:numRef>
          </c:val>
          <c:extLst>
            <c:ext xmlns:c16="http://schemas.microsoft.com/office/drawing/2014/chart" uri="{C3380CC4-5D6E-409C-BE32-E72D297353CC}">
              <c16:uniqueId val="{00000000-584A-4D6A-A0D8-1CDCC6EC5E9A}"/>
            </c:ext>
          </c:extLst>
        </c:ser>
        <c:ser>
          <c:idx val="1"/>
          <c:order val="1"/>
          <c:tx>
            <c:strRef>
              <c:f>Sheet1!$C$1</c:f>
              <c:strCache>
                <c:ptCount val="1"/>
                <c:pt idx="0">
                  <c:v>Rape </c:v>
                </c:pt>
              </c:strCache>
            </c:strRef>
          </c:tx>
          <c:invertIfNegative val="0"/>
          <c:cat>
            <c:numRef>
              <c:f>Sheet1!$A$2:$A$11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Sheet1!$C$2:$C$11</c:f>
              <c:numCache>
                <c:formatCode>General</c:formatCode>
                <c:ptCount val="10"/>
                <c:pt idx="0">
                  <c:v>24</c:v>
                </c:pt>
                <c:pt idx="1">
                  <c:v>32</c:v>
                </c:pt>
                <c:pt idx="2">
                  <c:v>26</c:v>
                </c:pt>
                <c:pt idx="3">
                  <c:v>33</c:v>
                </c:pt>
                <c:pt idx="4">
                  <c:v>29</c:v>
                </c:pt>
                <c:pt idx="5">
                  <c:v>37</c:v>
                </c:pt>
                <c:pt idx="6">
                  <c:v>57</c:v>
                </c:pt>
                <c:pt idx="7">
                  <c:v>53</c:v>
                </c:pt>
                <c:pt idx="8">
                  <c:v>53</c:v>
                </c:pt>
                <c:pt idx="9">
                  <c:v>54</c:v>
                </c:pt>
              </c:numCache>
            </c:numRef>
          </c:val>
          <c:extLst>
            <c:ext xmlns:c16="http://schemas.microsoft.com/office/drawing/2014/chart" uri="{C3380CC4-5D6E-409C-BE32-E72D297353CC}">
              <c16:uniqueId val="{00000001-584A-4D6A-A0D8-1CDCC6EC5E9A}"/>
            </c:ext>
          </c:extLst>
        </c:ser>
        <c:ser>
          <c:idx val="2"/>
          <c:order val="2"/>
          <c:tx>
            <c:strRef>
              <c:f>Sheet1!$D$1</c:f>
              <c:strCache>
                <c:ptCount val="1"/>
                <c:pt idx="0">
                  <c:v>Robberies</c:v>
                </c:pt>
              </c:strCache>
            </c:strRef>
          </c:tx>
          <c:invertIfNegative val="0"/>
          <c:cat>
            <c:numRef>
              <c:f>Sheet1!$A$2:$A$11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Sheet1!$D$2:$D$11</c:f>
              <c:numCache>
                <c:formatCode>General</c:formatCode>
                <c:ptCount val="10"/>
                <c:pt idx="0">
                  <c:v>32</c:v>
                </c:pt>
                <c:pt idx="1">
                  <c:v>27</c:v>
                </c:pt>
                <c:pt idx="2">
                  <c:v>48</c:v>
                </c:pt>
                <c:pt idx="3">
                  <c:v>49</c:v>
                </c:pt>
                <c:pt idx="4">
                  <c:v>46</c:v>
                </c:pt>
                <c:pt idx="5">
                  <c:v>47</c:v>
                </c:pt>
                <c:pt idx="6">
                  <c:v>42</c:v>
                </c:pt>
                <c:pt idx="7">
                  <c:v>35</c:v>
                </c:pt>
                <c:pt idx="8">
                  <c:v>34</c:v>
                </c:pt>
                <c:pt idx="9">
                  <c:v>24</c:v>
                </c:pt>
              </c:numCache>
            </c:numRef>
          </c:val>
          <c:extLst>
            <c:ext xmlns:c16="http://schemas.microsoft.com/office/drawing/2014/chart" uri="{C3380CC4-5D6E-409C-BE32-E72D297353CC}">
              <c16:uniqueId val="{00000002-584A-4D6A-A0D8-1CDCC6EC5E9A}"/>
            </c:ext>
          </c:extLst>
        </c:ser>
        <c:ser>
          <c:idx val="3"/>
          <c:order val="3"/>
          <c:tx>
            <c:strRef>
              <c:f>Sheet1!$E$1</c:f>
              <c:strCache>
                <c:ptCount val="1"/>
                <c:pt idx="0">
                  <c:v>Assaults</c:v>
                </c:pt>
              </c:strCache>
            </c:strRef>
          </c:tx>
          <c:spPr>
            <a:effectLst>
              <a:outerShdw blurRad="50800" dist="38100" dir="2700000" algn="tl" rotWithShape="0">
                <a:prstClr val="black">
                  <a:alpha val="40000"/>
                </a:prstClr>
              </a:outerShdw>
            </a:effectLst>
          </c:spPr>
          <c:invertIfNegative val="0"/>
          <c:cat>
            <c:numRef>
              <c:f>Sheet1!$A$2:$A$11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Sheet1!$E$2:$E$11</c:f>
              <c:numCache>
                <c:formatCode>General</c:formatCode>
                <c:ptCount val="10"/>
                <c:pt idx="0">
                  <c:v>706</c:v>
                </c:pt>
                <c:pt idx="1">
                  <c:v>693</c:v>
                </c:pt>
                <c:pt idx="2">
                  <c:v>630</c:v>
                </c:pt>
                <c:pt idx="3">
                  <c:v>653</c:v>
                </c:pt>
                <c:pt idx="4">
                  <c:v>652</c:v>
                </c:pt>
                <c:pt idx="5">
                  <c:v>728</c:v>
                </c:pt>
                <c:pt idx="6">
                  <c:v>790</c:v>
                </c:pt>
                <c:pt idx="7">
                  <c:v>694</c:v>
                </c:pt>
                <c:pt idx="8">
                  <c:v>700</c:v>
                </c:pt>
                <c:pt idx="9">
                  <c:v>579</c:v>
                </c:pt>
              </c:numCache>
            </c:numRef>
          </c:val>
          <c:extLst>
            <c:ext xmlns:c16="http://schemas.microsoft.com/office/drawing/2014/chart" uri="{C3380CC4-5D6E-409C-BE32-E72D297353CC}">
              <c16:uniqueId val="{00000003-584A-4D6A-A0D8-1CDCC6EC5E9A}"/>
            </c:ext>
          </c:extLst>
        </c:ser>
        <c:dLbls>
          <c:showLegendKey val="0"/>
          <c:showVal val="0"/>
          <c:showCatName val="0"/>
          <c:showSerName val="0"/>
          <c:showPercent val="0"/>
          <c:showBubbleSize val="0"/>
        </c:dLbls>
        <c:gapWidth val="150"/>
        <c:axId val="34002816"/>
        <c:axId val="34079488"/>
      </c:barChart>
      <c:catAx>
        <c:axId val="34002816"/>
        <c:scaling>
          <c:orientation val="minMax"/>
        </c:scaling>
        <c:delete val="0"/>
        <c:axPos val="b"/>
        <c:numFmt formatCode="General" sourceLinked="1"/>
        <c:majorTickMark val="none"/>
        <c:minorTickMark val="none"/>
        <c:tickLblPos val="nextTo"/>
        <c:crossAx val="34079488"/>
        <c:crossesAt val="0"/>
        <c:auto val="1"/>
        <c:lblAlgn val="ctr"/>
        <c:lblOffset val="100"/>
        <c:noMultiLvlLbl val="0"/>
      </c:catAx>
      <c:valAx>
        <c:axId val="34079488"/>
        <c:scaling>
          <c:orientation val="minMax"/>
          <c:max val="800"/>
          <c:min val="0"/>
        </c:scaling>
        <c:delete val="0"/>
        <c:axPos val="l"/>
        <c:majorGridlines/>
        <c:numFmt formatCode="General" sourceLinked="1"/>
        <c:majorTickMark val="none"/>
        <c:minorTickMark val="none"/>
        <c:tickLblPos val="nextTo"/>
        <c:crossAx val="34002816"/>
        <c:crosses val="autoZero"/>
        <c:crossBetween val="between"/>
        <c:majorUnit val="200"/>
      </c:valAx>
      <c:dTable>
        <c:showHorzBorder val="1"/>
        <c:showVertBorder val="1"/>
        <c:showOutline val="1"/>
        <c:showKeys val="1"/>
      </c:dTable>
    </c:plotArea>
    <c:plotVisOnly val="1"/>
    <c:dispBlanksAs val="gap"/>
    <c:showDLblsOverMax val="0"/>
  </c:chart>
  <c:spPr>
    <a:ln>
      <a:noFill/>
    </a:ln>
    <a:effectLst>
      <a:outerShdw blurRad="50800" dist="38100" dir="2700000" algn="tl" rotWithShape="0">
        <a:prstClr val="black">
          <a:alpha val="40000"/>
        </a:prstClr>
      </a:outerShdw>
    </a:effectLst>
    <a:scene3d>
      <a:camera prst="orthographicFront"/>
      <a:lightRig rig="threePt" dir="t"/>
    </a:scene3d>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Theft</c:v>
                </c:pt>
              </c:strCache>
            </c:strRef>
          </c:tx>
          <c:invertIfNegative val="0"/>
          <c:cat>
            <c:numRef>
              <c:f>Sheet1!$A$2:$A$11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Sheet1!$B$2:$B$11</c:f>
              <c:numCache>
                <c:formatCode>General</c:formatCode>
                <c:ptCount val="10"/>
                <c:pt idx="0">
                  <c:v>806</c:v>
                </c:pt>
                <c:pt idx="1">
                  <c:v>936</c:v>
                </c:pt>
                <c:pt idx="2">
                  <c:v>856</c:v>
                </c:pt>
                <c:pt idx="3">
                  <c:v>897</c:v>
                </c:pt>
                <c:pt idx="4">
                  <c:v>922</c:v>
                </c:pt>
                <c:pt idx="5">
                  <c:v>946</c:v>
                </c:pt>
                <c:pt idx="6">
                  <c:v>881</c:v>
                </c:pt>
                <c:pt idx="7">
                  <c:v>641</c:v>
                </c:pt>
                <c:pt idx="8">
                  <c:v>521</c:v>
                </c:pt>
                <c:pt idx="9">
                  <c:v>421</c:v>
                </c:pt>
              </c:numCache>
            </c:numRef>
          </c:val>
          <c:extLst>
            <c:ext xmlns:c16="http://schemas.microsoft.com/office/drawing/2014/chart" uri="{C3380CC4-5D6E-409C-BE32-E72D297353CC}">
              <c16:uniqueId val="{00000000-1CF3-4F57-8E94-4B68402B6D4A}"/>
            </c:ext>
          </c:extLst>
        </c:ser>
        <c:ser>
          <c:idx val="1"/>
          <c:order val="1"/>
          <c:tx>
            <c:strRef>
              <c:f>Sheet1!$C$1</c:f>
              <c:strCache>
                <c:ptCount val="1"/>
                <c:pt idx="0">
                  <c:v>Auto Theft</c:v>
                </c:pt>
              </c:strCache>
            </c:strRef>
          </c:tx>
          <c:invertIfNegative val="0"/>
          <c:cat>
            <c:numRef>
              <c:f>Sheet1!$A$2:$A$11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Sheet1!$C$2:$C$11</c:f>
              <c:numCache>
                <c:formatCode>General</c:formatCode>
                <c:ptCount val="10"/>
                <c:pt idx="0">
                  <c:v>27</c:v>
                </c:pt>
                <c:pt idx="1">
                  <c:v>37</c:v>
                </c:pt>
                <c:pt idx="2">
                  <c:v>68</c:v>
                </c:pt>
                <c:pt idx="3">
                  <c:v>89</c:v>
                </c:pt>
                <c:pt idx="4">
                  <c:v>102</c:v>
                </c:pt>
                <c:pt idx="5">
                  <c:v>122</c:v>
                </c:pt>
                <c:pt idx="6">
                  <c:v>74</c:v>
                </c:pt>
                <c:pt idx="7">
                  <c:v>125</c:v>
                </c:pt>
                <c:pt idx="8">
                  <c:v>153</c:v>
                </c:pt>
                <c:pt idx="9">
                  <c:v>153</c:v>
                </c:pt>
              </c:numCache>
            </c:numRef>
          </c:val>
          <c:extLst>
            <c:ext xmlns:c16="http://schemas.microsoft.com/office/drawing/2014/chart" uri="{C3380CC4-5D6E-409C-BE32-E72D297353CC}">
              <c16:uniqueId val="{00000001-1CF3-4F57-8E94-4B68402B6D4A}"/>
            </c:ext>
          </c:extLst>
        </c:ser>
        <c:ser>
          <c:idx val="2"/>
          <c:order val="2"/>
          <c:tx>
            <c:strRef>
              <c:f>Sheet1!$D$1</c:f>
              <c:strCache>
                <c:ptCount val="1"/>
                <c:pt idx="0">
                  <c:v>Burglaries</c:v>
                </c:pt>
              </c:strCache>
            </c:strRef>
          </c:tx>
          <c:invertIfNegative val="0"/>
          <c:cat>
            <c:numRef>
              <c:f>Sheet1!$A$2:$A$11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Sheet1!$D$2:$D$11</c:f>
              <c:numCache>
                <c:formatCode>General</c:formatCode>
                <c:ptCount val="10"/>
                <c:pt idx="0">
                  <c:v>392</c:v>
                </c:pt>
                <c:pt idx="1">
                  <c:v>341</c:v>
                </c:pt>
                <c:pt idx="2">
                  <c:v>453</c:v>
                </c:pt>
                <c:pt idx="3">
                  <c:v>416</c:v>
                </c:pt>
                <c:pt idx="4">
                  <c:v>497</c:v>
                </c:pt>
                <c:pt idx="5">
                  <c:v>459</c:v>
                </c:pt>
                <c:pt idx="6">
                  <c:v>399</c:v>
                </c:pt>
                <c:pt idx="7">
                  <c:v>349</c:v>
                </c:pt>
                <c:pt idx="8">
                  <c:v>403</c:v>
                </c:pt>
                <c:pt idx="9">
                  <c:v>332</c:v>
                </c:pt>
              </c:numCache>
            </c:numRef>
          </c:val>
          <c:extLst>
            <c:ext xmlns:c16="http://schemas.microsoft.com/office/drawing/2014/chart" uri="{C3380CC4-5D6E-409C-BE32-E72D297353CC}">
              <c16:uniqueId val="{00000002-1CF3-4F57-8E94-4B68402B6D4A}"/>
            </c:ext>
          </c:extLst>
        </c:ser>
        <c:ser>
          <c:idx val="3"/>
          <c:order val="3"/>
          <c:tx>
            <c:strRef>
              <c:f>Sheet1!$E$1</c:f>
              <c:strCache>
                <c:ptCount val="1"/>
                <c:pt idx="0">
                  <c:v>Arson</c:v>
                </c:pt>
              </c:strCache>
            </c:strRef>
          </c:tx>
          <c:spPr>
            <a:effectLst>
              <a:outerShdw blurRad="50800" dist="38100" dir="2700000" algn="tl" rotWithShape="0">
                <a:prstClr val="black">
                  <a:alpha val="40000"/>
                </a:prstClr>
              </a:outerShdw>
            </a:effectLst>
          </c:spPr>
          <c:invertIfNegative val="0"/>
          <c:cat>
            <c:numRef>
              <c:f>Sheet1!$A$2:$A$11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Sheet1!$E$2:$E$11</c:f>
              <c:numCache>
                <c:formatCode>General</c:formatCode>
                <c:ptCount val="10"/>
                <c:pt idx="0">
                  <c:v>6</c:v>
                </c:pt>
                <c:pt idx="1">
                  <c:v>4</c:v>
                </c:pt>
                <c:pt idx="2">
                  <c:v>8</c:v>
                </c:pt>
                <c:pt idx="3">
                  <c:v>6</c:v>
                </c:pt>
                <c:pt idx="4">
                  <c:v>12</c:v>
                </c:pt>
                <c:pt idx="5">
                  <c:v>7</c:v>
                </c:pt>
                <c:pt idx="6">
                  <c:v>8</c:v>
                </c:pt>
                <c:pt idx="7">
                  <c:v>6</c:v>
                </c:pt>
                <c:pt idx="8">
                  <c:v>11</c:v>
                </c:pt>
                <c:pt idx="9">
                  <c:v>14</c:v>
                </c:pt>
              </c:numCache>
            </c:numRef>
          </c:val>
          <c:extLst>
            <c:ext xmlns:c16="http://schemas.microsoft.com/office/drawing/2014/chart" uri="{C3380CC4-5D6E-409C-BE32-E72D297353CC}">
              <c16:uniqueId val="{00000003-1CF3-4F57-8E94-4B68402B6D4A}"/>
            </c:ext>
          </c:extLst>
        </c:ser>
        <c:dLbls>
          <c:showLegendKey val="0"/>
          <c:showVal val="0"/>
          <c:showCatName val="0"/>
          <c:showSerName val="0"/>
          <c:showPercent val="0"/>
          <c:showBubbleSize val="0"/>
        </c:dLbls>
        <c:gapWidth val="150"/>
        <c:axId val="34141696"/>
        <c:axId val="34143232"/>
      </c:barChart>
      <c:catAx>
        <c:axId val="34141696"/>
        <c:scaling>
          <c:orientation val="minMax"/>
        </c:scaling>
        <c:delete val="0"/>
        <c:axPos val="b"/>
        <c:numFmt formatCode="General" sourceLinked="1"/>
        <c:majorTickMark val="none"/>
        <c:minorTickMark val="none"/>
        <c:tickLblPos val="nextTo"/>
        <c:crossAx val="34143232"/>
        <c:crossesAt val="0"/>
        <c:auto val="1"/>
        <c:lblAlgn val="ctr"/>
        <c:lblOffset val="100"/>
        <c:noMultiLvlLbl val="0"/>
      </c:catAx>
      <c:valAx>
        <c:axId val="34143232"/>
        <c:scaling>
          <c:orientation val="minMax"/>
          <c:min val="0"/>
        </c:scaling>
        <c:delete val="0"/>
        <c:axPos val="l"/>
        <c:majorGridlines/>
        <c:numFmt formatCode="General" sourceLinked="1"/>
        <c:majorTickMark val="none"/>
        <c:minorTickMark val="none"/>
        <c:tickLblPos val="nextTo"/>
        <c:crossAx val="34141696"/>
        <c:crosses val="autoZero"/>
        <c:crossBetween val="between"/>
        <c:majorUnit val="200"/>
      </c:valAx>
      <c:dTable>
        <c:showHorzBorder val="1"/>
        <c:showVertBorder val="1"/>
        <c:showOutline val="1"/>
        <c:showKeys val="1"/>
      </c:dTable>
    </c:plotArea>
    <c:plotVisOnly val="1"/>
    <c:dispBlanksAs val="gap"/>
    <c:showDLblsOverMax val="0"/>
  </c:chart>
  <c:spPr>
    <a:ln>
      <a:noFill/>
    </a:ln>
    <a:effectLst>
      <a:outerShdw blurRad="50800" dist="38100" dir="2700000" algn="tl" rotWithShape="0">
        <a:prstClr val="black">
          <a:alpha val="40000"/>
        </a:prstClr>
      </a:outerShdw>
    </a:effectLst>
    <a:scene3d>
      <a:camera prst="orthographicFront"/>
      <a:lightRig rig="threePt" dir="t"/>
    </a:scene3d>
  </c:spPr>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74463007160483"/>
          <c:y val="7.788161993769703E-2"/>
          <c:w val="0.8233890214797136"/>
          <c:h val="0.75700934579439261"/>
        </c:manualLayout>
      </c:layout>
      <c:lineChart>
        <c:grouping val="standard"/>
        <c:varyColors val="0"/>
        <c:ser>
          <c:idx val="2"/>
          <c:order val="0"/>
          <c:tx>
            <c:strRef>
              <c:f>Sheet1!$A$2</c:f>
              <c:strCache>
                <c:ptCount val="1"/>
              </c:strCache>
            </c:strRef>
          </c:tx>
          <c:spPr>
            <a:ln w="53371">
              <a:solidFill>
                <a:srgbClr val="339966"/>
              </a:solidFill>
              <a:prstDash val="solid"/>
            </a:ln>
          </c:spPr>
          <c:marker>
            <c:symbol val="diamond"/>
            <c:size val="8"/>
            <c:spPr>
              <a:solidFill>
                <a:srgbClr val="FF0000"/>
              </a:solidFill>
              <a:ln>
                <a:solidFill>
                  <a:srgbClr val="FF0000"/>
                </a:solidFill>
                <a:prstDash val="solid"/>
              </a:ln>
            </c:spPr>
          </c:marker>
          <c:dLbls>
            <c:dLbl>
              <c:idx val="0"/>
              <c:layout>
                <c:manualLayout>
                  <c:x val="-5.744231825672954E-2"/>
                  <c:y val="-4.199284180386542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213-4773-89FB-C206229D61FF}"/>
                </c:ext>
              </c:extLst>
            </c:dLbl>
            <c:dLbl>
              <c:idx val="1"/>
              <c:layout>
                <c:manualLayout>
                  <c:x val="-5.5647546236952936E-2"/>
                  <c:y val="-3.9485992150667684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6.6627906976744172E-2"/>
                      <c:h val="6.5429467084639495E-2"/>
                    </c:manualLayout>
                  </c15:layout>
                </c:ext>
                <c:ext xmlns:c16="http://schemas.microsoft.com/office/drawing/2014/chart" uri="{C3380CC4-5D6E-409C-BE32-E72D297353CC}">
                  <c16:uniqueId val="{00000001-F213-4773-89FB-C206229D61FF}"/>
                </c:ext>
              </c:extLst>
            </c:dLbl>
            <c:dLbl>
              <c:idx val="2"/>
              <c:layout>
                <c:manualLayout>
                  <c:x val="-5.6967893548190235E-2"/>
                  <c:y val="-2.667153753116283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213-4773-89FB-C206229D61FF}"/>
                </c:ext>
              </c:extLst>
            </c:dLbl>
            <c:dLbl>
              <c:idx val="3"/>
              <c:layout>
                <c:manualLayout>
                  <c:x val="-5.8376976133797227E-2"/>
                  <c:y val="-3.36861748080863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213-4773-89FB-C206229D61FF}"/>
                </c:ext>
              </c:extLst>
            </c:dLbl>
            <c:dLbl>
              <c:idx val="4"/>
              <c:layout>
                <c:manualLayout>
                  <c:x val="-8.2664957577977247E-2"/>
                  <c:y val="-2.291452126477920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213-4773-89FB-C206229D61FF}"/>
                </c:ext>
              </c:extLst>
            </c:dLbl>
            <c:dLbl>
              <c:idx val="5"/>
              <c:layout>
                <c:manualLayout>
                  <c:x val="-9.4503296099615455E-2"/>
                  <c:y val="-7.523510971786833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213-4773-89FB-C206229D61FF}"/>
                </c:ext>
              </c:extLst>
            </c:dLbl>
            <c:dLbl>
              <c:idx val="6"/>
              <c:layout>
                <c:manualLayout>
                  <c:x val="-5.6107703106879079E-3"/>
                  <c:y val="-1.128526645768025E-2"/>
                </c:manualLayout>
              </c:layout>
              <c:showLegendKey val="0"/>
              <c:showVal val="1"/>
              <c:showCatName val="0"/>
              <c:showSerName val="0"/>
              <c:showPercent val="0"/>
              <c:showBubbleSize val="0"/>
              <c:extLst>
                <c:ext xmlns:c15="http://schemas.microsoft.com/office/drawing/2012/chart" uri="{CE6537A1-D6FC-4f65-9D91-7224C49458BB}">
                  <c15:layout>
                    <c:manualLayout>
                      <c:w val="6.6627906976744172E-2"/>
                      <c:h val="5.7905956112852666E-2"/>
                    </c:manualLayout>
                  </c15:layout>
                </c:ext>
                <c:ext xmlns:c16="http://schemas.microsoft.com/office/drawing/2014/chart" uri="{C3380CC4-5D6E-409C-BE32-E72D297353CC}">
                  <c16:uniqueId val="{00000006-F213-4773-89FB-C206229D61FF}"/>
                </c:ext>
              </c:extLst>
            </c:dLbl>
            <c:dLbl>
              <c:idx val="7"/>
              <c:layout>
                <c:manualLayout>
                  <c:x val="-6.3291139240507872E-3"/>
                  <c:y val="-1.504702194357366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994-48A6-8A40-1A0DEEB5061D}"/>
                </c:ext>
              </c:extLst>
            </c:dLbl>
            <c:dLbl>
              <c:idx val="8"/>
              <c:layout>
                <c:manualLayout>
                  <c:x val="-1.5675547823963864E-2"/>
                  <c:y val="-3.260188087774294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C0A-4239-BF97-5FA5E5D4D43D}"/>
                </c:ext>
              </c:extLst>
            </c:dLbl>
            <c:dLbl>
              <c:idx val="9"/>
              <c:layout>
                <c:manualLayout>
                  <c:x val="-2.3255737654886303E-2"/>
                  <c:y val="-5.6426332288401257E-2"/>
                </c:manualLayout>
              </c:layout>
              <c:showLegendKey val="0"/>
              <c:showVal val="1"/>
              <c:showCatName val="0"/>
              <c:showSerName val="0"/>
              <c:showPercent val="0"/>
              <c:showBubbleSize val="0"/>
              <c:extLst>
                <c:ext xmlns:c15="http://schemas.microsoft.com/office/drawing/2012/chart" uri="{CE6537A1-D6FC-4f65-9D91-7224C49458BB}">
                  <c15:layout>
                    <c:manualLayout>
                      <c:w val="6.6627906976744172E-2"/>
                      <c:h val="5.2890282131661442E-2"/>
                    </c:manualLayout>
                  </c15:layout>
                </c:ext>
                <c:ext xmlns:c16="http://schemas.microsoft.com/office/drawing/2014/chart" uri="{C3380CC4-5D6E-409C-BE32-E72D297353CC}">
                  <c16:uniqueId val="{00000000-1BFB-4EE1-806B-EBE7447A9166}"/>
                </c:ext>
              </c:extLst>
            </c:dLbl>
            <c:spPr>
              <a:noFill/>
              <a:ln w="35580">
                <a:noFill/>
              </a:ln>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Sheet1!$B$2:$K$2</c:f>
              <c:numCache>
                <c:formatCode>General</c:formatCode>
                <c:ptCount val="10"/>
                <c:pt idx="0">
                  <c:v>1971</c:v>
                </c:pt>
                <c:pt idx="1">
                  <c:v>2039</c:v>
                </c:pt>
                <c:pt idx="2">
                  <c:v>2091</c:v>
                </c:pt>
                <c:pt idx="3">
                  <c:v>2143</c:v>
                </c:pt>
                <c:pt idx="4">
                  <c:v>2262</c:v>
                </c:pt>
                <c:pt idx="5">
                  <c:v>2348</c:v>
                </c:pt>
                <c:pt idx="6">
                  <c:v>2252</c:v>
                </c:pt>
                <c:pt idx="7">
                  <c:v>1933</c:v>
                </c:pt>
                <c:pt idx="8">
                  <c:v>1902</c:v>
                </c:pt>
                <c:pt idx="9">
                  <c:v>1581</c:v>
                </c:pt>
              </c:numCache>
            </c:numRef>
          </c:val>
          <c:smooth val="0"/>
          <c:extLst>
            <c:ext xmlns:c16="http://schemas.microsoft.com/office/drawing/2014/chart" uri="{C3380CC4-5D6E-409C-BE32-E72D297353CC}">
              <c16:uniqueId val="{00000007-F213-4773-89FB-C206229D61FF}"/>
            </c:ext>
          </c:extLst>
        </c:ser>
        <c:dLbls>
          <c:showLegendKey val="0"/>
          <c:showVal val="1"/>
          <c:showCatName val="0"/>
          <c:showSerName val="0"/>
          <c:showPercent val="0"/>
          <c:showBubbleSize val="0"/>
        </c:dLbls>
        <c:marker val="1"/>
        <c:smooth val="0"/>
        <c:axId val="44740608"/>
        <c:axId val="44743296"/>
      </c:lineChart>
      <c:catAx>
        <c:axId val="44740608"/>
        <c:scaling>
          <c:orientation val="minMax"/>
        </c:scaling>
        <c:delete val="0"/>
        <c:axPos val="b"/>
        <c:numFmt formatCode="General" sourceLinked="1"/>
        <c:majorTickMark val="out"/>
        <c:minorTickMark val="none"/>
        <c:tickLblPos val="nextTo"/>
        <c:spPr>
          <a:ln w="4448">
            <a:solidFill>
              <a:schemeClr val="tx1"/>
            </a:solidFill>
            <a:prstDash val="solid"/>
          </a:ln>
        </c:spPr>
        <c:txPr>
          <a:bodyPr rot="0" vert="horz"/>
          <a:lstStyle/>
          <a:p>
            <a:pPr>
              <a:defRPr sz="1400"/>
            </a:pPr>
            <a:endParaRPr lang="en-US"/>
          </a:p>
        </c:txPr>
        <c:crossAx val="44743296"/>
        <c:crosses val="autoZero"/>
        <c:auto val="1"/>
        <c:lblAlgn val="ctr"/>
        <c:lblOffset val="100"/>
        <c:tickLblSkip val="1"/>
        <c:tickMarkSkip val="1"/>
        <c:noMultiLvlLbl val="0"/>
      </c:catAx>
      <c:valAx>
        <c:axId val="44743296"/>
        <c:scaling>
          <c:orientation val="minMax"/>
          <c:max val="2500"/>
          <c:min val="1500"/>
        </c:scaling>
        <c:delete val="0"/>
        <c:axPos val="l"/>
        <c:majorGridlines>
          <c:spPr>
            <a:ln w="4448">
              <a:solidFill>
                <a:schemeClr val="tx1"/>
              </a:solidFill>
              <a:prstDash val="solid"/>
            </a:ln>
          </c:spPr>
        </c:majorGridlines>
        <c:numFmt formatCode="General" sourceLinked="1"/>
        <c:majorTickMark val="out"/>
        <c:minorTickMark val="none"/>
        <c:tickLblPos val="nextTo"/>
        <c:spPr>
          <a:ln w="4448">
            <a:solidFill>
              <a:schemeClr val="tx1"/>
            </a:solidFill>
            <a:prstDash val="solid"/>
          </a:ln>
        </c:spPr>
        <c:txPr>
          <a:bodyPr rot="0" vert="horz"/>
          <a:lstStyle/>
          <a:p>
            <a:pPr>
              <a:defRPr/>
            </a:pPr>
            <a:endParaRPr lang="en-US"/>
          </a:p>
        </c:txPr>
        <c:crossAx val="44740608"/>
        <c:crosses val="autoZero"/>
        <c:crossBetween val="between"/>
      </c:valAx>
      <c:spPr>
        <a:noFill/>
        <a:ln w="17790">
          <a:solidFill>
            <a:schemeClr val="tx1"/>
          </a:solidFill>
          <a:prstDash val="solid"/>
        </a:ln>
      </c:spPr>
    </c:plotArea>
    <c:plotVisOnly val="1"/>
    <c:dispBlanksAs val="gap"/>
    <c:showDLblsOverMax val="0"/>
  </c:chart>
  <c:spPr>
    <a:noFill/>
    <a:ln>
      <a:noFill/>
    </a:ln>
  </c:spPr>
  <c:txPr>
    <a:bodyPr/>
    <a:lstStyle/>
    <a:p>
      <a:pPr>
        <a:defRPr sz="1926" b="0" i="0" u="none" strike="noStrike" baseline="0">
          <a:solidFill>
            <a:schemeClr val="tx1"/>
          </a:solidFill>
          <a:latin typeface="+mn-lt"/>
          <a:ea typeface="Times New Roman"/>
          <a:cs typeface="Times New Roman"/>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38461538461539"/>
          <c:y val="7.10900473933649E-2"/>
          <c:w val="0.85869325362107518"/>
          <c:h val="0.77251184834123221"/>
        </c:manualLayout>
      </c:layout>
      <c:lineChart>
        <c:grouping val="standard"/>
        <c:varyColors val="0"/>
        <c:ser>
          <c:idx val="0"/>
          <c:order val="0"/>
          <c:tx>
            <c:strRef>
              <c:f>Sheet1!$A$2</c:f>
              <c:strCache>
                <c:ptCount val="1"/>
              </c:strCache>
            </c:strRef>
          </c:tx>
          <c:spPr>
            <a:ln w="38100">
              <a:solidFill>
                <a:srgbClr val="993300"/>
              </a:solidFill>
              <a:prstDash val="solid"/>
            </a:ln>
          </c:spPr>
          <c:marker>
            <c:symbol val="diamond"/>
            <c:size val="9"/>
            <c:spPr>
              <a:solidFill>
                <a:srgbClr val="FF0000"/>
              </a:solidFill>
              <a:ln>
                <a:solidFill>
                  <a:srgbClr val="FF0000"/>
                </a:solidFill>
                <a:prstDash val="solid"/>
              </a:ln>
            </c:spPr>
          </c:marker>
          <c:dLbls>
            <c:dLbl>
              <c:idx val="0"/>
              <c:layout>
                <c:manualLayout>
                  <c:x val="-5.0355059784193662E-2"/>
                  <c:y val="-4.449637657752197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8F0-4061-BF76-74F754ED86CB}"/>
                </c:ext>
              </c:extLst>
            </c:dLbl>
            <c:dLbl>
              <c:idx val="1"/>
              <c:layout>
                <c:manualLayout>
                  <c:x val="-5.7762540099154269E-2"/>
                  <c:y val="-4.304135772199378E-2"/>
                </c:manualLayout>
              </c:layout>
              <c:numFmt formatCode="0.0%" sourceLinked="0"/>
              <c:spPr>
                <a:noFill/>
                <a:ln w="25400">
                  <a:noFill/>
                </a:ln>
              </c:spPr>
              <c:txPr>
                <a:bodyPr wrap="square" lIns="38100" tIns="19050" rIns="38100" bIns="19050" anchor="ctr">
                  <a:noAutofit/>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7.5611111111111101E-2"/>
                      <c:h val="5.7796204864557013E-2"/>
                    </c:manualLayout>
                  </c15:layout>
                </c:ext>
                <c:ext xmlns:c16="http://schemas.microsoft.com/office/drawing/2014/chart" uri="{C3380CC4-5D6E-409C-BE32-E72D297353CC}">
                  <c16:uniqueId val="{00000001-38F0-4061-BF76-74F754ED86CB}"/>
                </c:ext>
              </c:extLst>
            </c:dLbl>
            <c:dLbl>
              <c:idx val="2"/>
              <c:layout>
                <c:manualLayout>
                  <c:x val="-5.3441528142315543E-2"/>
                  <c:y val="-4.146881215297734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8F0-4061-BF76-74F754ED86CB}"/>
                </c:ext>
              </c:extLst>
            </c:dLbl>
            <c:dLbl>
              <c:idx val="3"/>
              <c:layout>
                <c:manualLayout>
                  <c:x val="-5.0972295129775448E-2"/>
                  <c:y val="-4.455525912971593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8F0-4061-BF76-74F754ED86CB}"/>
                </c:ext>
              </c:extLst>
            </c:dLbl>
            <c:dLbl>
              <c:idx val="4"/>
              <c:layout>
                <c:manualLayout>
                  <c:x val="-4.6356372120151645E-2"/>
                  <c:y val="-3.844124772843271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8F0-4061-BF76-74F754ED86CB}"/>
                </c:ext>
              </c:extLst>
            </c:dLbl>
            <c:dLbl>
              <c:idx val="5"/>
              <c:layout>
                <c:manualLayout>
                  <c:x val="-5.6799358413531641E-2"/>
                  <c:y val="-3.226839700592981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8F0-4061-BF76-74F754ED86CB}"/>
                </c:ext>
              </c:extLst>
            </c:dLbl>
            <c:dLbl>
              <c:idx val="6"/>
              <c:layout>
                <c:manualLayout>
                  <c:x val="-4.3827209098862639E-2"/>
                  <c:y val="-3.861789538501447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38F0-4061-BF76-74F754ED86CB}"/>
                </c:ext>
              </c:extLst>
            </c:dLbl>
            <c:dLbl>
              <c:idx val="7"/>
              <c:layout>
                <c:manualLayout>
                  <c:x val="-3.7137941090696999E-2"/>
                  <c:y val="-4.376332456134286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3CA-4200-B485-55256B230D5A}"/>
                </c:ext>
              </c:extLst>
            </c:dLbl>
            <c:dLbl>
              <c:idx val="8"/>
              <c:layout>
                <c:manualLayout>
                  <c:x val="-3.4832106584503024E-2"/>
                  <c:y val="-3.468063128770897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B74-45BB-9BDD-A5A135824BB3}"/>
                </c:ext>
              </c:extLst>
            </c:dLbl>
            <c:dLbl>
              <c:idx val="9"/>
              <c:layout>
                <c:manualLayout>
                  <c:x val="-2.4626840123245598E-2"/>
                  <c:y val="-3.468063128770897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AEA-458B-A255-660F8693DFBE}"/>
                </c:ext>
              </c:extLst>
            </c:dLbl>
            <c:numFmt formatCode="0.0%" sourceLinked="0"/>
            <c:spPr>
              <a:noFill/>
              <a:ln w="25400">
                <a:noFill/>
              </a:ln>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Sheet1!$B$2:$K$2</c:f>
              <c:numCache>
                <c:formatCode>0.00%</c:formatCode>
                <c:ptCount val="10"/>
                <c:pt idx="0">
                  <c:v>0.48299999999999998</c:v>
                </c:pt>
                <c:pt idx="1">
                  <c:v>0.54930000000000001</c:v>
                </c:pt>
                <c:pt idx="2">
                  <c:v>0.5222</c:v>
                </c:pt>
                <c:pt idx="3">
                  <c:v>0.50719999999999998</c:v>
                </c:pt>
                <c:pt idx="4">
                  <c:v>0.48230000000000001</c:v>
                </c:pt>
                <c:pt idx="5">
                  <c:v>0.50979999999999992</c:v>
                </c:pt>
                <c:pt idx="6">
                  <c:v>0.55020000000000002</c:v>
                </c:pt>
                <c:pt idx="7">
                  <c:v>0.53290000000000004</c:v>
                </c:pt>
                <c:pt idx="8">
                  <c:v>0.53669999999999995</c:v>
                </c:pt>
                <c:pt idx="9">
                  <c:v>0.48130000000000001</c:v>
                </c:pt>
              </c:numCache>
            </c:numRef>
          </c:val>
          <c:smooth val="0"/>
          <c:extLst>
            <c:ext xmlns:c16="http://schemas.microsoft.com/office/drawing/2014/chart" uri="{C3380CC4-5D6E-409C-BE32-E72D297353CC}">
              <c16:uniqueId val="{00000007-38F0-4061-BF76-74F754ED86CB}"/>
            </c:ext>
          </c:extLst>
        </c:ser>
        <c:dLbls>
          <c:showLegendKey val="0"/>
          <c:showVal val="1"/>
          <c:showCatName val="0"/>
          <c:showSerName val="0"/>
          <c:showPercent val="0"/>
          <c:showBubbleSize val="0"/>
        </c:dLbls>
        <c:marker val="1"/>
        <c:smooth val="0"/>
        <c:axId val="44764544"/>
        <c:axId val="44783872"/>
      </c:lineChart>
      <c:catAx>
        <c:axId val="44764544"/>
        <c:scaling>
          <c:orientation val="minMax"/>
        </c:scaling>
        <c:delete val="0"/>
        <c:axPos val="b"/>
        <c:numFmt formatCode="General" sourceLinked="1"/>
        <c:majorTickMark val="out"/>
        <c:minorTickMark val="none"/>
        <c:tickLblPos val="nextTo"/>
        <c:spPr>
          <a:ln w="3175">
            <a:solidFill>
              <a:schemeClr val="tx1"/>
            </a:solidFill>
            <a:prstDash val="solid"/>
          </a:ln>
        </c:spPr>
        <c:txPr>
          <a:bodyPr rot="0" vert="horz"/>
          <a:lstStyle/>
          <a:p>
            <a:pPr>
              <a:defRPr/>
            </a:pPr>
            <a:endParaRPr lang="en-US"/>
          </a:p>
        </c:txPr>
        <c:crossAx val="44783872"/>
        <c:crosses val="autoZero"/>
        <c:auto val="1"/>
        <c:lblAlgn val="ctr"/>
        <c:lblOffset val="100"/>
        <c:tickLblSkip val="1"/>
        <c:tickMarkSkip val="1"/>
        <c:noMultiLvlLbl val="0"/>
      </c:catAx>
      <c:valAx>
        <c:axId val="44783872"/>
        <c:scaling>
          <c:orientation val="minMax"/>
          <c:max val="1"/>
          <c:min val="0"/>
        </c:scaling>
        <c:delete val="0"/>
        <c:axPos val="l"/>
        <c:majorGridlines>
          <c:spPr>
            <a:ln w="3175">
              <a:solidFill>
                <a:schemeClr val="tx1"/>
              </a:solidFill>
              <a:prstDash val="solid"/>
            </a:ln>
          </c:spPr>
        </c:majorGridlines>
        <c:numFmt formatCode="0%" sourceLinked="0"/>
        <c:majorTickMark val="out"/>
        <c:minorTickMark val="none"/>
        <c:tickLblPos val="nextTo"/>
        <c:spPr>
          <a:ln w="3175">
            <a:solidFill>
              <a:schemeClr val="tx1"/>
            </a:solidFill>
            <a:prstDash val="solid"/>
          </a:ln>
        </c:spPr>
        <c:txPr>
          <a:bodyPr rot="0" vert="horz"/>
          <a:lstStyle/>
          <a:p>
            <a:pPr>
              <a:defRPr/>
            </a:pPr>
            <a:endParaRPr lang="en-US"/>
          </a:p>
        </c:txPr>
        <c:crossAx val="44764544"/>
        <c:crosses val="autoZero"/>
        <c:crossBetween val="between"/>
        <c:majorUnit val="0.25"/>
      </c:valAx>
      <c:spPr>
        <a:noFill/>
        <a:ln w="12700">
          <a:solidFill>
            <a:schemeClr val="tx1"/>
          </a:solidFill>
          <a:prstDash val="solid"/>
        </a:ln>
      </c:spPr>
    </c:plotArea>
    <c:plotVisOnly val="1"/>
    <c:dispBlanksAs val="gap"/>
    <c:showDLblsOverMax val="0"/>
  </c:chart>
  <c:spPr>
    <a:noFill/>
    <a:ln>
      <a:noFill/>
    </a:ln>
  </c:spPr>
  <c:txPr>
    <a:bodyPr/>
    <a:lstStyle/>
    <a:p>
      <a:pPr>
        <a:defRPr sz="1400" b="0" i="0" u="none" strike="noStrike" baseline="0">
          <a:solidFill>
            <a:schemeClr val="tx1"/>
          </a:solidFill>
          <a:latin typeface="+mn-lt"/>
          <a:ea typeface="Times New Roman"/>
          <a:cs typeface="Times New Roman"/>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12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3">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2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3">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0.32373</cdr:x>
      <cdr:y>0.81274</cdr:y>
    </cdr:from>
    <cdr:to>
      <cdr:x>0.82403</cdr:x>
      <cdr:y>1</cdr:y>
    </cdr:to>
    <cdr:sp macro="" textlink="">
      <cdr:nvSpPr>
        <cdr:cNvPr id="2" name="TextBox 1"/>
        <cdr:cNvSpPr txBox="1"/>
      </cdr:nvSpPr>
      <cdr:spPr>
        <a:xfrm xmlns:a="http://schemas.openxmlformats.org/drawingml/2006/main">
          <a:off x="2514600" y="3968750"/>
          <a:ext cx="38862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0.07018</cdr:x>
      <cdr:y>0.79661</cdr:y>
    </cdr:from>
    <cdr:to>
      <cdr:x>0.2807</cdr:x>
      <cdr:y>1</cdr:y>
    </cdr:to>
    <cdr:sp macro="" textlink="">
      <cdr:nvSpPr>
        <cdr:cNvPr id="2" name="TextBox 1"/>
        <cdr:cNvSpPr txBox="1"/>
      </cdr:nvSpPr>
      <cdr:spPr>
        <a:xfrm xmlns:a="http://schemas.openxmlformats.org/drawingml/2006/main">
          <a:off x="304800" y="42672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0.14522</cdr:x>
      <cdr:y>0.82353</cdr:y>
    </cdr:from>
    <cdr:to>
      <cdr:x>0.89961</cdr:x>
      <cdr:y>0.90828</cdr:y>
    </cdr:to>
    <cdr:sp macro="" textlink="">
      <cdr:nvSpPr>
        <cdr:cNvPr id="3" name="TextBox 2"/>
        <cdr:cNvSpPr txBox="1"/>
      </cdr:nvSpPr>
      <cdr:spPr>
        <a:xfrm xmlns:a="http://schemas.openxmlformats.org/drawingml/2006/main">
          <a:off x="619676" y="4267200"/>
          <a:ext cx="3219133" cy="439140"/>
        </a:xfrm>
        <a:prstGeom xmlns:a="http://schemas.openxmlformats.org/drawingml/2006/main" prst="rect">
          <a:avLst/>
        </a:prstGeom>
      </cdr:spPr>
      <cdr:txBody>
        <a:bodyPr xmlns:a="http://schemas.openxmlformats.org/drawingml/2006/main" wrap="square" lIns="91440" rtlCol="0"/>
        <a:lstStyle xmlns:a="http://schemas.openxmlformats.org/drawingml/2006/main"/>
        <a:p xmlns:a="http://schemas.openxmlformats.org/drawingml/2006/main">
          <a:pPr>
            <a:buFont typeface="Arial" pitchFamily="34" charset="0"/>
            <a:buChar char="•"/>
          </a:pPr>
          <a:r>
            <a:rPr lang="en-US" sz="1100" dirty="0" smtClean="0"/>
            <a:t>  Totals  include all Bias-Based Complaints                                                                                            filed with the department.</a:t>
          </a:r>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0.32</cdr:x>
      <cdr:y>0.64286</cdr:y>
    </cdr:from>
    <cdr:to>
      <cdr:x>0.42</cdr:x>
      <cdr:y>0.75</cdr:y>
    </cdr:to>
    <cdr:sp macro="" textlink="">
      <cdr:nvSpPr>
        <cdr:cNvPr id="2" name="TextBox 1"/>
        <cdr:cNvSpPr txBox="1"/>
      </cdr:nvSpPr>
      <cdr:spPr>
        <a:xfrm xmlns:a="http://schemas.openxmlformats.org/drawingml/2006/main">
          <a:off x="1219200" y="2286000"/>
          <a:ext cx="381000" cy="38100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600" dirty="0">
            <a:latin typeface="Verdana" pitchFamily="34" charset="0"/>
          </a:endParaRPr>
        </a:p>
      </cdr:txBody>
    </cdr:sp>
  </cdr:relSizeAnchor>
  <cdr:relSizeAnchor xmlns:cdr="http://schemas.openxmlformats.org/drawingml/2006/chartDrawing">
    <cdr:from>
      <cdr:x>0.32</cdr:x>
      <cdr:y>0.49286</cdr:y>
    </cdr:from>
    <cdr:to>
      <cdr:x>0.4</cdr:x>
      <cdr:y>0.6</cdr:y>
    </cdr:to>
    <cdr:sp macro="" textlink="">
      <cdr:nvSpPr>
        <cdr:cNvPr id="3" name="TextBox 2"/>
        <cdr:cNvSpPr txBox="1"/>
      </cdr:nvSpPr>
      <cdr:spPr>
        <a:xfrm xmlns:a="http://schemas.openxmlformats.org/drawingml/2006/main">
          <a:off x="1219200" y="1752600"/>
          <a:ext cx="3048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0.16</cdr:x>
      <cdr:y>0.51429</cdr:y>
    </cdr:from>
    <cdr:to>
      <cdr:x>0.24</cdr:x>
      <cdr:y>0.62143</cdr:y>
    </cdr:to>
    <cdr:sp macro="" textlink="">
      <cdr:nvSpPr>
        <cdr:cNvPr id="4" name="TextBox 3"/>
        <cdr:cNvSpPr txBox="1"/>
      </cdr:nvSpPr>
      <cdr:spPr>
        <a:xfrm xmlns:a="http://schemas.openxmlformats.org/drawingml/2006/main">
          <a:off x="609600" y="1828800"/>
          <a:ext cx="304800" cy="3809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800" dirty="0"/>
        </a:p>
      </cdr:txBody>
    </cdr:sp>
  </cdr:relSizeAnchor>
</c:userShapes>
</file>

<file path=ppt/drawings/drawing4.xml><?xml version="1.0" encoding="utf-8"?>
<c:userShapes xmlns:c="http://schemas.openxmlformats.org/drawingml/2006/chart">
  <cdr:relSizeAnchor xmlns:cdr="http://schemas.openxmlformats.org/drawingml/2006/chartDrawing">
    <cdr:from>
      <cdr:x>0.85</cdr:x>
      <cdr:y>0.65757</cdr:y>
    </cdr:from>
    <cdr:to>
      <cdr:x>1</cdr:x>
      <cdr:y>0.82911</cdr:y>
    </cdr:to>
    <cdr:sp macro="" textlink="">
      <cdr:nvSpPr>
        <cdr:cNvPr id="2" name="TextBox 1"/>
        <cdr:cNvSpPr txBox="1"/>
      </cdr:nvSpPr>
      <cdr:spPr>
        <a:xfrm xmlns:a="http://schemas.openxmlformats.org/drawingml/2006/main">
          <a:off x="5867400" y="3505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0.875</cdr:x>
      <cdr:y>0.88629</cdr:y>
    </cdr:from>
    <cdr:to>
      <cdr:x>0.9875</cdr:x>
      <cdr:y>0.98635</cdr:y>
    </cdr:to>
    <cdr:sp macro="" textlink="">
      <cdr:nvSpPr>
        <cdr:cNvPr id="3" name="TextBox 2"/>
        <cdr:cNvSpPr txBox="1"/>
      </cdr:nvSpPr>
      <cdr:spPr>
        <a:xfrm xmlns:a="http://schemas.openxmlformats.org/drawingml/2006/main">
          <a:off x="5334000" y="4724400"/>
          <a:ext cx="6858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0.8875</cdr:x>
      <cdr:y>0.48603</cdr:y>
    </cdr:from>
    <cdr:to>
      <cdr:x>0.9125</cdr:x>
      <cdr:y>0.49461</cdr:y>
    </cdr:to>
    <cdr:sp macro="" textlink="">
      <cdr:nvSpPr>
        <cdr:cNvPr id="5" name="TextBox 4"/>
        <cdr:cNvSpPr txBox="1"/>
      </cdr:nvSpPr>
      <cdr:spPr>
        <a:xfrm xmlns:a="http://schemas.openxmlformats.org/drawingml/2006/main">
          <a:off x="5410200" y="2590800"/>
          <a:ext cx="152400"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cdr:x>
      <cdr:y>0.8434</cdr:y>
    </cdr:from>
    <cdr:to>
      <cdr:x>1</cdr:x>
      <cdr:y>0.92917</cdr:y>
    </cdr:to>
    <cdr:sp macro="" textlink="">
      <cdr:nvSpPr>
        <cdr:cNvPr id="4" name="TextBox 3"/>
        <cdr:cNvSpPr txBox="1"/>
      </cdr:nvSpPr>
      <cdr:spPr>
        <a:xfrm xmlns:a="http://schemas.openxmlformats.org/drawingml/2006/main">
          <a:off x="4876800" y="4495800"/>
          <a:ext cx="12192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400" b="1" dirty="0" smtClean="0"/>
            <a:t>  TOTAL - 120</a:t>
          </a:r>
          <a:endParaRPr lang="en-US" sz="14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0.05893</cdr:x>
      <cdr:y>0.80237</cdr:y>
    </cdr:from>
    <cdr:to>
      <cdr:x>0.98939</cdr:x>
      <cdr:y>0.9361</cdr:y>
    </cdr:to>
    <cdr:sp macro="" textlink="">
      <cdr:nvSpPr>
        <cdr:cNvPr id="3" name="TextBox 2"/>
        <cdr:cNvSpPr txBox="1"/>
      </cdr:nvSpPr>
      <cdr:spPr>
        <a:xfrm xmlns:a="http://schemas.openxmlformats.org/drawingml/2006/main">
          <a:off x="487425" y="3657600"/>
          <a:ext cx="76962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*In 2006 Animal Control began transferring animals to other organizations.  These organizations include LAWS, various Humane Societies, and other State Licensed Agencies. </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11" y="12"/>
            <a:ext cx="3039109" cy="466247"/>
          </a:xfrm>
          <a:prstGeom prst="rect">
            <a:avLst/>
          </a:prstGeom>
          <a:noFill/>
          <a:ln w="9525">
            <a:noFill/>
            <a:miter lim="800000"/>
            <a:headEnd/>
            <a:tailEnd/>
          </a:ln>
          <a:effectLst/>
        </p:spPr>
        <p:txBody>
          <a:bodyPr vert="horz" wrap="square" lIns="93534" tIns="46774" rIns="93534" bIns="46774" numCol="1" anchor="t" anchorCtr="0" compatLnSpc="1">
            <a:prstTxWarp prst="textNoShape">
              <a:avLst/>
            </a:prstTxWarp>
          </a:bodyPr>
          <a:lstStyle>
            <a:lvl1pPr defTabSz="936470">
              <a:defRPr sz="1200"/>
            </a:lvl1pPr>
          </a:lstStyle>
          <a:p>
            <a:pPr>
              <a:defRPr/>
            </a:pPr>
            <a:endParaRPr lang="en-US"/>
          </a:p>
        </p:txBody>
      </p:sp>
      <p:sp>
        <p:nvSpPr>
          <p:cNvPr id="83971" name="Rectangle 3"/>
          <p:cNvSpPr>
            <a:spLocks noGrp="1" noChangeArrowheads="1"/>
          </p:cNvSpPr>
          <p:nvPr>
            <p:ph type="dt" idx="1"/>
          </p:nvPr>
        </p:nvSpPr>
        <p:spPr bwMode="auto">
          <a:xfrm>
            <a:off x="3977644" y="12"/>
            <a:ext cx="3037523" cy="466247"/>
          </a:xfrm>
          <a:prstGeom prst="rect">
            <a:avLst/>
          </a:prstGeom>
          <a:noFill/>
          <a:ln w="9525">
            <a:noFill/>
            <a:miter lim="800000"/>
            <a:headEnd/>
            <a:tailEnd/>
          </a:ln>
          <a:effectLst/>
        </p:spPr>
        <p:txBody>
          <a:bodyPr vert="horz" wrap="square" lIns="93534" tIns="46774" rIns="93534" bIns="46774" numCol="1" anchor="t" anchorCtr="0" compatLnSpc="1">
            <a:prstTxWarp prst="textNoShape">
              <a:avLst/>
            </a:prstTxWarp>
          </a:bodyPr>
          <a:lstStyle>
            <a:lvl1pPr algn="r" defTabSz="936470">
              <a:defRPr sz="1200"/>
            </a:lvl1pPr>
          </a:lstStyle>
          <a:p>
            <a:pPr>
              <a:defRPr/>
            </a:pPr>
            <a:endParaRPr lang="en-US"/>
          </a:p>
        </p:txBody>
      </p:sp>
      <p:sp>
        <p:nvSpPr>
          <p:cNvPr id="67588" name="Rectangle 4"/>
          <p:cNvSpPr>
            <a:spLocks noGrp="1" noRot="1" noChangeAspect="1" noChangeArrowheads="1" noTextEdit="1"/>
          </p:cNvSpPr>
          <p:nvPr>
            <p:ph type="sldImg" idx="2"/>
          </p:nvPr>
        </p:nvSpPr>
        <p:spPr bwMode="auto">
          <a:xfrm>
            <a:off x="1169988" y="703263"/>
            <a:ext cx="4684712" cy="3513137"/>
          </a:xfrm>
          <a:prstGeom prst="rect">
            <a:avLst/>
          </a:prstGeom>
          <a:noFill/>
          <a:ln w="9525">
            <a:solidFill>
              <a:srgbClr val="000000"/>
            </a:solidFill>
            <a:miter lim="800000"/>
            <a:headEnd/>
            <a:tailEnd/>
          </a:ln>
        </p:spPr>
      </p:sp>
      <p:sp>
        <p:nvSpPr>
          <p:cNvPr id="83973" name="Rectangle 5"/>
          <p:cNvSpPr>
            <a:spLocks noGrp="1" noChangeArrowheads="1"/>
          </p:cNvSpPr>
          <p:nvPr>
            <p:ph type="body" sz="quarter" idx="3"/>
          </p:nvPr>
        </p:nvSpPr>
        <p:spPr bwMode="auto">
          <a:xfrm>
            <a:off x="933771" y="4451553"/>
            <a:ext cx="5147618" cy="4139134"/>
          </a:xfrm>
          <a:prstGeom prst="rect">
            <a:avLst/>
          </a:prstGeom>
          <a:noFill/>
          <a:ln w="9525">
            <a:noFill/>
            <a:miter lim="800000"/>
            <a:headEnd/>
            <a:tailEnd/>
          </a:ln>
          <a:effectLst/>
        </p:spPr>
        <p:txBody>
          <a:bodyPr vert="horz" wrap="square" lIns="93534" tIns="46774" rIns="93534" bIns="4677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3974" name="Rectangle 6"/>
          <p:cNvSpPr>
            <a:spLocks noGrp="1" noChangeArrowheads="1"/>
          </p:cNvSpPr>
          <p:nvPr>
            <p:ph type="ftr" sz="quarter" idx="4"/>
          </p:nvPr>
        </p:nvSpPr>
        <p:spPr bwMode="auto">
          <a:xfrm>
            <a:off x="11" y="8823820"/>
            <a:ext cx="3039109" cy="469419"/>
          </a:xfrm>
          <a:prstGeom prst="rect">
            <a:avLst/>
          </a:prstGeom>
          <a:noFill/>
          <a:ln w="9525">
            <a:noFill/>
            <a:miter lim="800000"/>
            <a:headEnd/>
            <a:tailEnd/>
          </a:ln>
          <a:effectLst/>
        </p:spPr>
        <p:txBody>
          <a:bodyPr vert="horz" wrap="square" lIns="93534" tIns="46774" rIns="93534" bIns="46774" numCol="1" anchor="b" anchorCtr="0" compatLnSpc="1">
            <a:prstTxWarp prst="textNoShape">
              <a:avLst/>
            </a:prstTxWarp>
          </a:bodyPr>
          <a:lstStyle>
            <a:lvl1pPr defTabSz="936470">
              <a:defRPr sz="1200"/>
            </a:lvl1pPr>
          </a:lstStyle>
          <a:p>
            <a:pPr>
              <a:defRPr/>
            </a:pPr>
            <a:endParaRPr lang="en-US"/>
          </a:p>
        </p:txBody>
      </p:sp>
      <p:sp>
        <p:nvSpPr>
          <p:cNvPr id="83975" name="Rectangle 7"/>
          <p:cNvSpPr>
            <a:spLocks noGrp="1" noChangeArrowheads="1"/>
          </p:cNvSpPr>
          <p:nvPr>
            <p:ph type="sldNum" sz="quarter" idx="5"/>
          </p:nvPr>
        </p:nvSpPr>
        <p:spPr bwMode="auto">
          <a:xfrm>
            <a:off x="3977644" y="8823820"/>
            <a:ext cx="3037523" cy="469419"/>
          </a:xfrm>
          <a:prstGeom prst="rect">
            <a:avLst/>
          </a:prstGeom>
          <a:noFill/>
          <a:ln w="9525">
            <a:noFill/>
            <a:miter lim="800000"/>
            <a:headEnd/>
            <a:tailEnd/>
          </a:ln>
          <a:effectLst/>
        </p:spPr>
        <p:txBody>
          <a:bodyPr vert="horz" wrap="square" lIns="93534" tIns="46774" rIns="93534" bIns="46774" numCol="1" anchor="b" anchorCtr="0" compatLnSpc="1">
            <a:prstTxWarp prst="textNoShape">
              <a:avLst/>
            </a:prstTxWarp>
          </a:bodyPr>
          <a:lstStyle>
            <a:lvl1pPr algn="r" defTabSz="936470">
              <a:defRPr sz="1200"/>
            </a:lvl1pPr>
          </a:lstStyle>
          <a:p>
            <a:pPr>
              <a:defRPr/>
            </a:pPr>
            <a:fld id="{A0B85E68-814F-48F6-BA5C-E378F2DC9567}" type="slidenum">
              <a:rPr lang="en-US"/>
              <a:pPr>
                <a:defRPr/>
              </a:pPr>
              <a:t>‹#›</a:t>
            </a:fld>
            <a:endParaRPr lang="en-US"/>
          </a:p>
        </p:txBody>
      </p:sp>
    </p:spTree>
    <p:extLst>
      <p:ext uri="{BB962C8B-B14F-4D97-AF65-F5344CB8AC3E}">
        <p14:creationId xmlns:p14="http://schemas.microsoft.com/office/powerpoint/2010/main" val="6271242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FBBE6817-B675-44AE-A480-542E93BB5B39}" type="slidenum">
              <a:rPr lang="en-US" smtClean="0"/>
              <a:pPr/>
              <a:t>1</a:t>
            </a:fld>
            <a:endParaRPr lang="en-US" smtClean="0"/>
          </a:p>
        </p:txBody>
      </p:sp>
      <p:sp>
        <p:nvSpPr>
          <p:cNvPr id="68611" name="Rectangle 2"/>
          <p:cNvSpPr>
            <a:spLocks noGrp="1" noRot="1" noChangeAspect="1" noChangeArrowheads="1" noTextEdit="1"/>
          </p:cNvSpPr>
          <p:nvPr>
            <p:ph type="sldImg"/>
          </p:nvPr>
        </p:nvSpPr>
        <p:spPr>
          <a:xfrm>
            <a:off x="1169988" y="703263"/>
            <a:ext cx="4684712" cy="3513137"/>
          </a:xfrm>
          <a:ln/>
        </p:spPr>
      </p:sp>
      <p:sp>
        <p:nvSpPr>
          <p:cNvPr id="686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69988" y="703263"/>
            <a:ext cx="4684712" cy="3513137"/>
          </a:xfrm>
          <a:ln/>
        </p:spPr>
      </p:sp>
      <p:sp>
        <p:nvSpPr>
          <p:cNvPr id="90115" name="Notes Placeholder 2"/>
          <p:cNvSpPr>
            <a:spLocks noGrp="1"/>
          </p:cNvSpPr>
          <p:nvPr>
            <p:ph type="body" idx="1"/>
          </p:nvPr>
        </p:nvSpPr>
        <p:spPr>
          <a:noFill/>
          <a:ln/>
        </p:spPr>
        <p:txBody>
          <a:bodyPr/>
          <a:lstStyle/>
          <a:p>
            <a:endParaRPr lang="en-US" smtClean="0"/>
          </a:p>
        </p:txBody>
      </p:sp>
      <p:sp>
        <p:nvSpPr>
          <p:cNvPr id="90116" name="Slide Number Placeholder 3"/>
          <p:cNvSpPr>
            <a:spLocks noGrp="1"/>
          </p:cNvSpPr>
          <p:nvPr>
            <p:ph type="sldNum" sz="quarter" idx="5"/>
          </p:nvPr>
        </p:nvSpPr>
        <p:spPr>
          <a:noFill/>
        </p:spPr>
        <p:txBody>
          <a:bodyPr/>
          <a:lstStyle/>
          <a:p>
            <a:fld id="{2BF01D40-FC3A-4569-93C6-6F907B881338}" type="slidenum">
              <a:rPr lang="en-US" smtClean="0"/>
              <a:pPr/>
              <a:t>20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169988" y="703263"/>
            <a:ext cx="4684712" cy="3513137"/>
          </a:xfrm>
          <a:ln/>
        </p:spPr>
      </p:sp>
      <p:sp>
        <p:nvSpPr>
          <p:cNvPr id="95235" name="Notes Placeholder 2"/>
          <p:cNvSpPr>
            <a:spLocks noGrp="1"/>
          </p:cNvSpPr>
          <p:nvPr>
            <p:ph type="body" idx="1"/>
          </p:nvPr>
        </p:nvSpPr>
        <p:spPr>
          <a:noFill/>
          <a:ln/>
        </p:spPr>
        <p:txBody>
          <a:bodyPr/>
          <a:lstStyle/>
          <a:p>
            <a:endParaRPr lang="en-US" smtClean="0"/>
          </a:p>
        </p:txBody>
      </p:sp>
      <p:sp>
        <p:nvSpPr>
          <p:cNvPr id="95236" name="Slide Number Placeholder 3"/>
          <p:cNvSpPr>
            <a:spLocks noGrp="1"/>
          </p:cNvSpPr>
          <p:nvPr>
            <p:ph type="sldNum" sz="quarter" idx="5"/>
          </p:nvPr>
        </p:nvSpPr>
        <p:spPr>
          <a:noFill/>
        </p:spPr>
        <p:txBody>
          <a:bodyPr/>
          <a:lstStyle/>
          <a:p>
            <a:fld id="{06913BF3-C22C-404A-988C-F708BB589884}" type="slidenum">
              <a:rPr lang="en-US" smtClean="0"/>
              <a:pPr/>
              <a:t>23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703263"/>
            <a:ext cx="4684712" cy="351313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E130E2-EF15-43AE-AD55-CEC54D42A0A9}" type="slidenum">
              <a:rPr lang="en-US" smtClean="0"/>
              <a:pPr/>
              <a:t>25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1169988" y="703263"/>
            <a:ext cx="4684712" cy="3513137"/>
          </a:xfrm>
          <a:ln/>
        </p:spPr>
      </p:sp>
      <p:sp>
        <p:nvSpPr>
          <p:cNvPr id="100355" name="Notes Placeholder 2"/>
          <p:cNvSpPr>
            <a:spLocks noGrp="1"/>
          </p:cNvSpPr>
          <p:nvPr>
            <p:ph type="body" idx="1"/>
          </p:nvPr>
        </p:nvSpPr>
        <p:spPr>
          <a:noFill/>
          <a:ln/>
        </p:spPr>
        <p:txBody>
          <a:bodyPr/>
          <a:lstStyle/>
          <a:p>
            <a:endParaRPr lang="en-US" smtClean="0"/>
          </a:p>
        </p:txBody>
      </p:sp>
      <p:sp>
        <p:nvSpPr>
          <p:cNvPr id="100356" name="Slide Number Placeholder 3"/>
          <p:cNvSpPr>
            <a:spLocks noGrp="1"/>
          </p:cNvSpPr>
          <p:nvPr>
            <p:ph type="sldNum" sz="quarter" idx="5"/>
          </p:nvPr>
        </p:nvSpPr>
        <p:spPr>
          <a:noFill/>
        </p:spPr>
        <p:txBody>
          <a:bodyPr/>
          <a:lstStyle/>
          <a:p>
            <a:fld id="{E7CE014C-6FFC-4A0B-AE9C-C637BCAF58F2}" type="slidenum">
              <a:rPr lang="en-US" smtClean="0"/>
              <a:pPr/>
              <a:t>26</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1169988" y="703263"/>
            <a:ext cx="4684712" cy="3513137"/>
          </a:xfrm>
          <a:ln/>
        </p:spPr>
      </p:sp>
      <p:sp>
        <p:nvSpPr>
          <p:cNvPr id="102403" name="Notes Placeholder 2"/>
          <p:cNvSpPr>
            <a:spLocks noGrp="1"/>
          </p:cNvSpPr>
          <p:nvPr>
            <p:ph type="body" idx="1"/>
          </p:nvPr>
        </p:nvSpPr>
        <p:spPr>
          <a:noFill/>
          <a:ln/>
        </p:spPr>
        <p:txBody>
          <a:bodyPr/>
          <a:lstStyle/>
          <a:p>
            <a:endParaRPr lang="en-US" smtClean="0"/>
          </a:p>
        </p:txBody>
      </p:sp>
      <p:sp>
        <p:nvSpPr>
          <p:cNvPr id="102404" name="Slide Number Placeholder 3"/>
          <p:cNvSpPr>
            <a:spLocks noGrp="1"/>
          </p:cNvSpPr>
          <p:nvPr>
            <p:ph type="sldNum" sz="quarter" idx="5"/>
          </p:nvPr>
        </p:nvSpPr>
        <p:spPr>
          <a:noFill/>
        </p:spPr>
        <p:txBody>
          <a:bodyPr/>
          <a:lstStyle/>
          <a:p>
            <a:fld id="{A8E31211-03FA-427B-BA1F-1F3C13DD4045}" type="slidenum">
              <a:rPr lang="en-US" smtClean="0"/>
              <a:pPr/>
              <a:t>30</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703263"/>
            <a:ext cx="4684712" cy="351313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E130E2-EF15-43AE-AD55-CEC54D42A0A9}" type="slidenum">
              <a:rPr lang="en-US" smtClean="0"/>
              <a:pPr/>
              <a:t>31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xfrm>
            <a:off x="1169988" y="703263"/>
            <a:ext cx="4684712" cy="3513137"/>
          </a:xfrm>
          <a:ln/>
        </p:spPr>
      </p:sp>
      <p:sp>
        <p:nvSpPr>
          <p:cNvPr id="109571" name="Notes Placeholder 2"/>
          <p:cNvSpPr>
            <a:spLocks noGrp="1"/>
          </p:cNvSpPr>
          <p:nvPr>
            <p:ph type="body" idx="1"/>
          </p:nvPr>
        </p:nvSpPr>
        <p:spPr>
          <a:noFill/>
          <a:ln/>
        </p:spPr>
        <p:txBody>
          <a:bodyPr/>
          <a:lstStyle/>
          <a:p>
            <a:endParaRPr lang="en-US" smtClean="0"/>
          </a:p>
        </p:txBody>
      </p:sp>
      <p:sp>
        <p:nvSpPr>
          <p:cNvPr id="109572" name="Slide Number Placeholder 3"/>
          <p:cNvSpPr>
            <a:spLocks noGrp="1"/>
          </p:cNvSpPr>
          <p:nvPr>
            <p:ph type="sldNum" sz="quarter" idx="5"/>
          </p:nvPr>
        </p:nvSpPr>
        <p:spPr>
          <a:noFill/>
        </p:spPr>
        <p:txBody>
          <a:bodyPr/>
          <a:lstStyle/>
          <a:p>
            <a:fld id="{3CC5929F-5BCC-45FF-AF70-978109562F83}" type="slidenum">
              <a:rPr lang="en-US" smtClean="0"/>
              <a:pPr/>
              <a:t>32</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1169988" y="703263"/>
            <a:ext cx="4684712" cy="3513137"/>
          </a:xfrm>
          <a:ln/>
        </p:spPr>
      </p:sp>
      <p:sp>
        <p:nvSpPr>
          <p:cNvPr id="102403" name="Notes Placeholder 2"/>
          <p:cNvSpPr>
            <a:spLocks noGrp="1"/>
          </p:cNvSpPr>
          <p:nvPr>
            <p:ph type="body" idx="1"/>
          </p:nvPr>
        </p:nvSpPr>
        <p:spPr>
          <a:noFill/>
          <a:ln/>
        </p:spPr>
        <p:txBody>
          <a:bodyPr/>
          <a:lstStyle/>
          <a:p>
            <a:endParaRPr lang="en-US" smtClean="0"/>
          </a:p>
        </p:txBody>
      </p:sp>
      <p:sp>
        <p:nvSpPr>
          <p:cNvPr id="102404" name="Slide Number Placeholder 3"/>
          <p:cNvSpPr>
            <a:spLocks noGrp="1"/>
          </p:cNvSpPr>
          <p:nvPr>
            <p:ph type="sldNum" sz="quarter" idx="5"/>
          </p:nvPr>
        </p:nvSpPr>
        <p:spPr>
          <a:noFill/>
        </p:spPr>
        <p:txBody>
          <a:bodyPr/>
          <a:lstStyle/>
          <a:p>
            <a:fld id="{A8E31211-03FA-427B-BA1F-1F3C13DD4045}" type="slidenum">
              <a:rPr lang="en-US" smtClean="0"/>
              <a:pPr/>
              <a:t>35</a:t>
            </a:fld>
            <a:endParaRPr lang="en-US" smtClean="0"/>
          </a:p>
        </p:txBody>
      </p:sp>
    </p:spTree>
    <p:extLst>
      <p:ext uri="{BB962C8B-B14F-4D97-AF65-F5344CB8AC3E}">
        <p14:creationId xmlns:p14="http://schemas.microsoft.com/office/powerpoint/2010/main" val="2140840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n-US" smtClean="0"/>
          </a:p>
        </p:txBody>
      </p:sp>
      <p:sp>
        <p:nvSpPr>
          <p:cNvPr id="112644" name="Slide Number Placeholder 3"/>
          <p:cNvSpPr>
            <a:spLocks noGrp="1"/>
          </p:cNvSpPr>
          <p:nvPr>
            <p:ph type="sldNum" sz="quarter" idx="5"/>
          </p:nvPr>
        </p:nvSpPr>
        <p:spPr>
          <a:noFill/>
        </p:spPr>
        <p:txBody>
          <a:bodyPr/>
          <a:lstStyle/>
          <a:p>
            <a:fld id="{923BDAE0-DB11-4C3E-A845-D45E4E7E66D6}" type="slidenum">
              <a:rPr lang="en-US" smtClean="0">
                <a:solidFill>
                  <a:prstClr val="black"/>
                </a:solidFill>
              </a:rPr>
              <a:pPr/>
              <a:t>36</a:t>
            </a:fld>
            <a:endParaRPr lang="en-US" smtClean="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703263"/>
            <a:ext cx="4684712" cy="351313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E130E2-EF15-43AE-AD55-CEC54D42A0A9}" type="slidenum">
              <a:rPr lang="en-US" smtClean="0"/>
              <a:pPr/>
              <a:t>37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B85E68-814F-48F6-BA5C-E378F2DC9567}" type="slidenum">
              <a:rPr lang="en-US" smtClean="0"/>
              <a:pPr>
                <a:defRPr/>
              </a:pPr>
              <a:t>3</a:t>
            </a:fld>
            <a:endParaRPr lang="en-US"/>
          </a:p>
        </p:txBody>
      </p:sp>
    </p:spTree>
    <p:extLst>
      <p:ext uri="{BB962C8B-B14F-4D97-AF65-F5344CB8AC3E}">
        <p14:creationId xmlns:p14="http://schemas.microsoft.com/office/powerpoint/2010/main" val="3807906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5C7E54-CAA0-49D8-992C-FAB654B044F4}"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smtClean="0"/>
          </a:p>
        </p:txBody>
      </p:sp>
      <p:sp>
        <p:nvSpPr>
          <p:cNvPr id="75780" name="Slide Number Placeholder 3"/>
          <p:cNvSpPr>
            <a:spLocks noGrp="1"/>
          </p:cNvSpPr>
          <p:nvPr>
            <p:ph type="sldNum" sz="quarter" idx="5"/>
          </p:nvPr>
        </p:nvSpPr>
        <p:spPr>
          <a:noFill/>
        </p:spPr>
        <p:txBody>
          <a:bodyPr/>
          <a:lstStyle/>
          <a:p>
            <a:fld id="{71FAEB8D-98E4-4796-BCE4-2E4A90CBDE46}" type="slidenum">
              <a:rPr lang="en-US" smtClean="0">
                <a:solidFill>
                  <a:prstClr val="black"/>
                </a:solidFill>
              </a:rPr>
              <a:pPr/>
              <a:t>5</a:t>
            </a:fld>
            <a:endParaRPr lang="en-US" smtClean="0">
              <a:solidFill>
                <a:prstClr val="black"/>
              </a:solidFill>
            </a:endParaRPr>
          </a:p>
        </p:txBody>
      </p:sp>
    </p:spTree>
    <p:extLst>
      <p:ext uri="{BB962C8B-B14F-4D97-AF65-F5344CB8AC3E}">
        <p14:creationId xmlns:p14="http://schemas.microsoft.com/office/powerpoint/2010/main" val="3737509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smtClean="0"/>
          </a:p>
        </p:txBody>
      </p:sp>
      <p:sp>
        <p:nvSpPr>
          <p:cNvPr id="75780" name="Slide Number Placeholder 3"/>
          <p:cNvSpPr>
            <a:spLocks noGrp="1"/>
          </p:cNvSpPr>
          <p:nvPr>
            <p:ph type="sldNum" sz="quarter" idx="5"/>
          </p:nvPr>
        </p:nvSpPr>
        <p:spPr>
          <a:noFill/>
        </p:spPr>
        <p:txBody>
          <a:bodyPr/>
          <a:lstStyle/>
          <a:p>
            <a:fld id="{71FAEB8D-98E4-4796-BCE4-2E4A90CBDE46}" type="slidenum">
              <a:rPr lang="en-US" smtClean="0">
                <a:solidFill>
                  <a:prstClr val="black"/>
                </a:solidFill>
              </a:rPr>
              <a:pPr/>
              <a:t>7</a:t>
            </a:fld>
            <a:endParaRPr lang="en-US"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69988" y="703263"/>
            <a:ext cx="4684712" cy="3513137"/>
          </a:xfrm>
          <a:ln/>
        </p:spPr>
      </p:sp>
      <p:sp>
        <p:nvSpPr>
          <p:cNvPr id="77827" name="Notes Placeholder 2"/>
          <p:cNvSpPr>
            <a:spLocks noGrp="1"/>
          </p:cNvSpPr>
          <p:nvPr>
            <p:ph type="body" idx="1"/>
          </p:nvPr>
        </p:nvSpPr>
        <p:spPr>
          <a:noFill/>
          <a:ln/>
        </p:spPr>
        <p:txBody>
          <a:bodyPr/>
          <a:lstStyle/>
          <a:p>
            <a:endParaRPr lang="en-US" smtClean="0"/>
          </a:p>
        </p:txBody>
      </p:sp>
      <p:sp>
        <p:nvSpPr>
          <p:cNvPr id="77828" name="Slide Number Placeholder 3"/>
          <p:cNvSpPr>
            <a:spLocks noGrp="1"/>
          </p:cNvSpPr>
          <p:nvPr>
            <p:ph type="sldNum" sz="quarter" idx="5"/>
          </p:nvPr>
        </p:nvSpPr>
        <p:spPr>
          <a:noFill/>
        </p:spPr>
        <p:txBody>
          <a:bodyPr/>
          <a:lstStyle/>
          <a:p>
            <a:fld id="{466A909F-7E44-4E78-82F5-00D04A0FB43C}" type="slidenum">
              <a:rPr lang="en-US" smtClean="0">
                <a:solidFill>
                  <a:prstClr val="black"/>
                </a:solidFill>
              </a:rPr>
              <a:pPr/>
              <a:t>13</a:t>
            </a:fld>
            <a:endParaRPr lang="en-US"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169988" y="703263"/>
            <a:ext cx="4684712" cy="3513137"/>
          </a:xfrm>
          <a:ln/>
        </p:spPr>
      </p:sp>
      <p:sp>
        <p:nvSpPr>
          <p:cNvPr id="82947" name="Notes Placeholder 2"/>
          <p:cNvSpPr>
            <a:spLocks noGrp="1"/>
          </p:cNvSpPr>
          <p:nvPr>
            <p:ph type="body" idx="1"/>
          </p:nvPr>
        </p:nvSpPr>
        <p:spPr>
          <a:noFill/>
          <a:ln/>
        </p:spPr>
        <p:txBody>
          <a:bodyPr/>
          <a:lstStyle/>
          <a:p>
            <a:endParaRPr lang="en-US" smtClean="0"/>
          </a:p>
        </p:txBody>
      </p:sp>
      <p:sp>
        <p:nvSpPr>
          <p:cNvPr id="82948" name="Slide Number Placeholder 3"/>
          <p:cNvSpPr>
            <a:spLocks noGrp="1"/>
          </p:cNvSpPr>
          <p:nvPr>
            <p:ph type="sldNum" sz="quarter" idx="5"/>
          </p:nvPr>
        </p:nvSpPr>
        <p:spPr>
          <a:noFill/>
        </p:spPr>
        <p:txBody>
          <a:bodyPr/>
          <a:lstStyle/>
          <a:p>
            <a:fld id="{9D2AE261-FB93-4D65-B6F3-07A4469E8181}" type="slidenum">
              <a:rPr lang="en-US" smtClean="0">
                <a:solidFill>
                  <a:prstClr val="black"/>
                </a:solidFill>
              </a:rPr>
              <a:pPr/>
              <a:t>14</a:t>
            </a:fld>
            <a:endParaRPr lang="en-US"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smtClean="0"/>
          </a:p>
        </p:txBody>
      </p:sp>
      <p:sp>
        <p:nvSpPr>
          <p:cNvPr id="87044" name="Slide Number Placeholder 3"/>
          <p:cNvSpPr>
            <a:spLocks noGrp="1"/>
          </p:cNvSpPr>
          <p:nvPr>
            <p:ph type="sldNum" sz="quarter" idx="5"/>
          </p:nvPr>
        </p:nvSpPr>
        <p:spPr>
          <a:noFill/>
        </p:spPr>
        <p:txBody>
          <a:bodyPr/>
          <a:lstStyle/>
          <a:p>
            <a:fld id="{D1EEBB70-589C-45A5-97C2-105A71A89D52}" type="slidenum">
              <a:rPr lang="en-US" smtClean="0">
                <a:solidFill>
                  <a:prstClr val="black"/>
                </a:solidFill>
              </a:rPr>
              <a:pPr/>
              <a:t>15</a:t>
            </a:fld>
            <a:endParaRPr lang="en-US"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703263"/>
            <a:ext cx="4684712" cy="351313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E130E2-EF15-43AE-AD55-CEC54D42A0A9}"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7B17F21-A5BE-4C3B-AD1A-34A6AAF3D5C3}" type="slidenum">
              <a:rPr lang="en-US" smtClean="0"/>
              <a:pPr>
                <a:defRPr/>
              </a:pPr>
              <a:t>‹#›</a:t>
            </a:fld>
            <a:endParaRPr lang="en-US"/>
          </a:p>
        </p:txBody>
      </p:sp>
    </p:spTree>
  </p:cSld>
  <p:clrMapOvr>
    <a:masterClrMapping/>
  </p:clrMapOvr>
  <p:transition>
    <p:pull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71B8DA2-6F9D-45AA-BE0A-3250F0220234}" type="slidenum">
              <a:rPr lang="en-US" smtClean="0"/>
              <a:pPr>
                <a:defRPr/>
              </a:pPr>
              <a:t>‹#›</a:t>
            </a:fld>
            <a:endParaRPr lang="en-US"/>
          </a:p>
        </p:txBody>
      </p:sp>
    </p:spTree>
  </p:cSld>
  <p:clrMapOvr>
    <a:masterClrMapping/>
  </p:clrMapOvr>
  <p:transition>
    <p:pull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CACA3F-1863-471F-B93B-04EE88C16CF2}" type="slidenum">
              <a:rPr lang="en-US" smtClean="0"/>
              <a:pPr>
                <a:defRPr/>
              </a:pPr>
              <a:t>‹#›</a:t>
            </a:fld>
            <a:endParaRPr lang="en-US"/>
          </a:p>
        </p:txBody>
      </p:sp>
    </p:spTree>
  </p:cSld>
  <p:clrMapOvr>
    <a:masterClrMapping/>
  </p:clrMapOvr>
  <p:transition>
    <p:pull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38200" y="1752600"/>
            <a:ext cx="7772400" cy="4114800"/>
          </a:xfrm>
        </p:spPr>
        <p:txBody>
          <a:bodyPr/>
          <a:lstStyle/>
          <a:p>
            <a:pPr lvl="0"/>
            <a:endParaRPr lang="en-US" noProof="0" smtClean="0"/>
          </a:p>
        </p:txBody>
      </p:sp>
      <p:sp>
        <p:nvSpPr>
          <p:cNvPr id="4" name="Rectangle 17"/>
          <p:cNvSpPr>
            <a:spLocks noGrp="1" noChangeArrowheads="1"/>
          </p:cNvSpPr>
          <p:nvPr>
            <p:ph type="dt" sz="half" idx="10"/>
          </p:nvPr>
        </p:nvSpPr>
        <p:spPr/>
        <p:txBody>
          <a:bodyPr/>
          <a:lstStyle>
            <a:lvl1pPr>
              <a:defRPr/>
            </a:lvl1pPr>
          </a:lstStyle>
          <a:p>
            <a:pPr>
              <a:defRPr/>
            </a:pPr>
            <a:endParaRPr lang="en-US"/>
          </a:p>
        </p:txBody>
      </p:sp>
      <p:sp>
        <p:nvSpPr>
          <p:cNvPr id="5" name="Rectangle 18"/>
          <p:cNvSpPr>
            <a:spLocks noGrp="1" noChangeArrowheads="1"/>
          </p:cNvSpPr>
          <p:nvPr>
            <p:ph type="ftr" sz="quarter" idx="11"/>
          </p:nvPr>
        </p:nvSpPr>
        <p:spPr/>
        <p:txBody>
          <a:bodyPr/>
          <a:lstStyle>
            <a:lvl1pPr>
              <a:defRPr/>
            </a:lvl1pPr>
          </a:lstStyle>
          <a:p>
            <a:pPr>
              <a:defRPr/>
            </a:pPr>
            <a:endParaRPr lang="en-US"/>
          </a:p>
        </p:txBody>
      </p:sp>
      <p:sp>
        <p:nvSpPr>
          <p:cNvPr id="6" name="Rectangle 19"/>
          <p:cNvSpPr>
            <a:spLocks noGrp="1" noChangeArrowheads="1"/>
          </p:cNvSpPr>
          <p:nvPr>
            <p:ph type="sldNum" sz="quarter" idx="12"/>
          </p:nvPr>
        </p:nvSpPr>
        <p:spPr/>
        <p:txBody>
          <a:bodyPr/>
          <a:lstStyle>
            <a:lvl1pPr>
              <a:defRPr/>
            </a:lvl1pPr>
          </a:lstStyle>
          <a:p>
            <a:pPr>
              <a:defRPr/>
            </a:pPr>
            <a:fld id="{BC987901-292D-4F79-A34D-9BC2F755C3B4}" type="slidenum">
              <a:rPr lang="en-US"/>
              <a:pPr>
                <a:defRPr/>
              </a:pPr>
              <a:t>‹#›</a:t>
            </a:fld>
            <a:endParaRPr lang="en-US"/>
          </a:p>
        </p:txBody>
      </p:sp>
    </p:spTree>
  </p:cSld>
  <p:clrMapOvr>
    <a:masterClrMapping/>
  </p:clrMapOvr>
  <p:transition>
    <p:pull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800600" y="1752600"/>
            <a:ext cx="3810000" cy="4114800"/>
          </a:xfrm>
        </p:spPr>
        <p:txBody>
          <a:bodyPr/>
          <a:lstStyle/>
          <a:p>
            <a:pPr lvl="0"/>
            <a:endParaRPr lang="en-US" noProof="0" smtClean="0"/>
          </a:p>
        </p:txBody>
      </p:sp>
      <p:sp>
        <p:nvSpPr>
          <p:cNvPr id="5" name="Rectangle 17"/>
          <p:cNvSpPr>
            <a:spLocks noGrp="1" noChangeArrowheads="1"/>
          </p:cNvSpPr>
          <p:nvPr>
            <p:ph type="dt" sz="half" idx="10"/>
          </p:nvPr>
        </p:nvSpPr>
        <p:spPr/>
        <p:txBody>
          <a:bodyPr/>
          <a:lstStyle>
            <a:lvl1pPr>
              <a:defRPr/>
            </a:lvl1pPr>
          </a:lstStyle>
          <a:p>
            <a:pPr>
              <a:defRPr/>
            </a:pPr>
            <a:endParaRPr lang="en-US"/>
          </a:p>
        </p:txBody>
      </p:sp>
      <p:sp>
        <p:nvSpPr>
          <p:cNvPr id="6" name="Rectangle 18"/>
          <p:cNvSpPr>
            <a:spLocks noGrp="1" noChangeArrowheads="1"/>
          </p:cNvSpPr>
          <p:nvPr>
            <p:ph type="ftr" sz="quarter" idx="11"/>
          </p:nvPr>
        </p:nvSpPr>
        <p:spPr/>
        <p:txBody>
          <a:bodyPr/>
          <a:lstStyle>
            <a:lvl1pPr>
              <a:defRPr/>
            </a:lvl1pPr>
          </a:lstStyle>
          <a:p>
            <a:pPr>
              <a:defRPr/>
            </a:pPr>
            <a:endParaRPr lang="en-US"/>
          </a:p>
        </p:txBody>
      </p:sp>
      <p:sp>
        <p:nvSpPr>
          <p:cNvPr id="7" name="Rectangle 19"/>
          <p:cNvSpPr>
            <a:spLocks noGrp="1" noChangeArrowheads="1"/>
          </p:cNvSpPr>
          <p:nvPr>
            <p:ph type="sldNum" sz="quarter" idx="12"/>
          </p:nvPr>
        </p:nvSpPr>
        <p:spPr/>
        <p:txBody>
          <a:bodyPr/>
          <a:lstStyle>
            <a:lvl1pPr>
              <a:defRPr/>
            </a:lvl1pPr>
          </a:lstStyle>
          <a:p>
            <a:pPr>
              <a:defRPr/>
            </a:pPr>
            <a:fld id="{2AEA557A-2D47-4B3B-A9C4-6539078174BF}" type="slidenum">
              <a:rPr lang="en-US"/>
              <a:pPr>
                <a:defRPr/>
              </a:pPr>
              <a:t>‹#›</a:t>
            </a:fld>
            <a:endParaRPr lang="en-US"/>
          </a:p>
        </p:txBody>
      </p:sp>
    </p:spTree>
  </p:cSld>
  <p:clrMapOvr>
    <a:masterClrMapping/>
  </p:clrMapOvr>
  <p:transition>
    <p:pull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7B17F21-A5BE-4C3B-AD1A-34A6AAF3D5C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91978523"/>
      </p:ext>
    </p:extLst>
  </p:cSld>
  <p:clrMapOvr>
    <a:masterClrMapping/>
  </p:clrMapOvr>
  <p:transition>
    <p:pull di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DDCAC4B-8ABF-4018-94C5-E6DEA2AE643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49542761"/>
      </p:ext>
    </p:extLst>
  </p:cSld>
  <p:clrMapOvr>
    <a:masterClrMapping/>
  </p:clrMapOvr>
  <p:transition>
    <p:pull dir="d"/>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9ED9FA6-639A-4C7C-BEA0-B29F5293B41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07655435"/>
      </p:ext>
    </p:extLst>
  </p:cSld>
  <p:clrMapOvr>
    <a:masterClrMapping/>
  </p:clrMapOvr>
  <p:transition>
    <p:pull dir="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B919A40-2E7F-48BA-9576-EF90CA37032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5376146"/>
      </p:ext>
    </p:extLst>
  </p:cSld>
  <p:clrMapOvr>
    <a:masterClrMapping/>
  </p:clrMapOvr>
  <p:transition>
    <p:pull dir="d"/>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E485E125-5EAE-4479-846A-45DAD9C5536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94436302"/>
      </p:ext>
    </p:extLst>
  </p:cSld>
  <p:clrMapOvr>
    <a:masterClrMapping/>
  </p:clrMapOvr>
  <p:transition>
    <p:pull dir="d"/>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036517DA-AECB-441E-A4C9-9F481B1254E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1772457"/>
      </p:ext>
    </p:extLst>
  </p:cSld>
  <p:clrMapOvr>
    <a:masterClrMapping/>
  </p:clrMapOvr>
  <p:transition>
    <p:pull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DDCAC4B-8ABF-4018-94C5-E6DEA2AE6431}" type="slidenum">
              <a:rPr lang="en-US" smtClean="0"/>
              <a:pPr>
                <a:defRPr/>
              </a:pPr>
              <a:t>‹#›</a:t>
            </a:fld>
            <a:endParaRPr lang="en-US"/>
          </a:p>
        </p:txBody>
      </p:sp>
    </p:spTree>
  </p:cSld>
  <p:clrMapOvr>
    <a:masterClrMapping/>
  </p:clrMapOvr>
  <p:transition>
    <p:pull dir="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B802D58-48CE-4E4E-9A7E-DA53A1DACF3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15148202"/>
      </p:ext>
    </p:extLst>
  </p:cSld>
  <p:clrMapOvr>
    <a:masterClrMapping/>
  </p:clrMapOvr>
  <p:transition>
    <p:pull dir="d"/>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62D90D8-50F9-4FF6-9127-F07730A7D77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29513695"/>
      </p:ext>
    </p:extLst>
  </p:cSld>
  <p:clrMapOvr>
    <a:masterClrMapping/>
  </p:clrMapOvr>
  <p:transition>
    <p:pull dir="d"/>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82A1587-DACC-4674-8240-90EC8113A61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15341199"/>
      </p:ext>
    </p:extLst>
  </p:cSld>
  <p:clrMapOvr>
    <a:masterClrMapping/>
  </p:clrMapOvr>
  <p:transition>
    <p:pull dir="d"/>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71B8DA2-6F9D-45AA-BE0A-3250F022023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1701058"/>
      </p:ext>
    </p:extLst>
  </p:cSld>
  <p:clrMapOvr>
    <a:masterClrMapping/>
  </p:clrMapOvr>
  <p:transition>
    <p:pull dir="d"/>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3CACA3F-1863-471F-B93B-04EE88C16CF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41864919"/>
      </p:ext>
    </p:extLst>
  </p:cSld>
  <p:clrMapOvr>
    <a:masterClrMapping/>
  </p:clrMapOvr>
  <p:transition>
    <p:pull dir="d"/>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800600" y="1752600"/>
            <a:ext cx="3810000" cy="4114800"/>
          </a:xfrm>
        </p:spPr>
        <p:txBody>
          <a:bodyPr/>
          <a:lstStyle/>
          <a:p>
            <a:pPr lvl="0"/>
            <a:endParaRPr lang="en-US" noProof="0" smtClean="0"/>
          </a:p>
        </p:txBody>
      </p:sp>
      <p:sp>
        <p:nvSpPr>
          <p:cNvPr id="5" name="Rectangle 17"/>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18"/>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19"/>
          <p:cNvSpPr>
            <a:spLocks noGrp="1" noChangeArrowheads="1"/>
          </p:cNvSpPr>
          <p:nvPr>
            <p:ph type="sldNum" sz="quarter" idx="12"/>
          </p:nvPr>
        </p:nvSpPr>
        <p:spPr/>
        <p:txBody>
          <a:bodyPr/>
          <a:lstStyle>
            <a:lvl1pPr>
              <a:defRPr/>
            </a:lvl1pPr>
          </a:lstStyle>
          <a:p>
            <a:pPr>
              <a:defRPr/>
            </a:pPr>
            <a:fld id="{2AEA557A-2D47-4B3B-A9C4-6539078174B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41418916"/>
      </p:ext>
    </p:extLst>
  </p:cSld>
  <p:clrMapOvr>
    <a:masterClrMapping/>
  </p:clrMapOvr>
  <p:transition>
    <p:pull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7B17F21-A5BE-4C3B-AD1A-34A6AAF3D5C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2315973"/>
      </p:ext>
    </p:extLst>
  </p:cSld>
  <p:clrMapOvr>
    <a:masterClrMapping/>
  </p:clrMapOvr>
  <p:transition>
    <p:pull dir="d"/>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DDCAC4B-8ABF-4018-94C5-E6DEA2AE643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25629422"/>
      </p:ext>
    </p:extLst>
  </p:cSld>
  <p:clrMapOvr>
    <a:masterClrMapping/>
  </p:clrMapOvr>
  <p:transition>
    <p:pull dir="d"/>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9ED9FA6-639A-4C7C-BEA0-B29F5293B41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29294875"/>
      </p:ext>
    </p:extLst>
  </p:cSld>
  <p:clrMapOvr>
    <a:masterClrMapping/>
  </p:clrMapOvr>
  <p:transition>
    <p:pull dir="d"/>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B919A40-2E7F-48BA-9576-EF90CA37032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56080336"/>
      </p:ext>
    </p:extLst>
  </p:cSld>
  <p:clrMapOvr>
    <a:masterClrMapping/>
  </p:clrMapOvr>
  <p:transition>
    <p:pull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9ED9FA6-639A-4C7C-BEA0-B29F5293B41C}" type="slidenum">
              <a:rPr lang="en-US" smtClean="0"/>
              <a:pPr>
                <a:defRPr/>
              </a:pPr>
              <a:t>‹#›</a:t>
            </a:fld>
            <a:endParaRPr lang="en-US"/>
          </a:p>
        </p:txBody>
      </p:sp>
    </p:spTree>
  </p:cSld>
  <p:clrMapOvr>
    <a:masterClrMapping/>
  </p:clrMapOvr>
  <p:transition>
    <p:pull dir="d"/>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E485E125-5EAE-4479-846A-45DAD9C5536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646499"/>
      </p:ext>
    </p:extLst>
  </p:cSld>
  <p:clrMapOvr>
    <a:masterClrMapping/>
  </p:clrMapOvr>
  <p:transition>
    <p:pull dir="d"/>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036517DA-AECB-441E-A4C9-9F481B1254E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442199"/>
      </p:ext>
    </p:extLst>
  </p:cSld>
  <p:clrMapOvr>
    <a:masterClrMapping/>
  </p:clrMapOvr>
  <p:transition>
    <p:pull dir="d"/>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B802D58-48CE-4E4E-9A7E-DA53A1DACF3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47469641"/>
      </p:ext>
    </p:extLst>
  </p:cSld>
  <p:clrMapOvr>
    <a:masterClrMapping/>
  </p:clrMapOvr>
  <p:transition>
    <p:pull dir="d"/>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62D90D8-50F9-4FF6-9127-F07730A7D77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4674544"/>
      </p:ext>
    </p:extLst>
  </p:cSld>
  <p:clrMapOvr>
    <a:masterClrMapping/>
  </p:clrMapOvr>
  <p:transition>
    <p:pull dir="d"/>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82A1587-DACC-4674-8240-90EC8113A61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41627243"/>
      </p:ext>
    </p:extLst>
  </p:cSld>
  <p:clrMapOvr>
    <a:masterClrMapping/>
  </p:clrMapOvr>
  <p:transition>
    <p:pull dir="d"/>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71B8DA2-6F9D-45AA-BE0A-3250F022023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5522416"/>
      </p:ext>
    </p:extLst>
  </p:cSld>
  <p:clrMapOvr>
    <a:masterClrMapping/>
  </p:clrMapOvr>
  <p:transition>
    <p:pull dir="d"/>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3CACA3F-1863-471F-B93B-04EE88C16CF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51587709"/>
      </p:ext>
    </p:extLst>
  </p:cSld>
  <p:clrMapOvr>
    <a:masterClrMapping/>
  </p:clrMapOvr>
  <p:transition>
    <p:pull dir="d"/>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38200" y="1752600"/>
            <a:ext cx="7772400" cy="4114800"/>
          </a:xfrm>
        </p:spPr>
        <p:txBody>
          <a:bodyPr/>
          <a:lstStyle/>
          <a:p>
            <a:pPr lvl="0"/>
            <a:endParaRPr lang="en-US" noProof="0" smtClean="0"/>
          </a:p>
        </p:txBody>
      </p:sp>
      <p:sp>
        <p:nvSpPr>
          <p:cNvPr id="4" name="Rectangle 17"/>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Rectangle 18"/>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Rectangle 19"/>
          <p:cNvSpPr>
            <a:spLocks noGrp="1" noChangeArrowheads="1"/>
          </p:cNvSpPr>
          <p:nvPr>
            <p:ph type="sldNum" sz="quarter" idx="12"/>
          </p:nvPr>
        </p:nvSpPr>
        <p:spPr/>
        <p:txBody>
          <a:bodyPr/>
          <a:lstStyle>
            <a:lvl1pPr>
              <a:defRPr/>
            </a:lvl1pPr>
          </a:lstStyle>
          <a:p>
            <a:pPr>
              <a:defRPr/>
            </a:pPr>
            <a:fld id="{BC987901-292D-4F79-A34D-9BC2F755C3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32996001"/>
      </p:ext>
    </p:extLst>
  </p:cSld>
  <p:clrMapOvr>
    <a:masterClrMapping/>
  </p:clrMapOvr>
  <p:transition>
    <p:pull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800600" y="1752600"/>
            <a:ext cx="3810000" cy="4114800"/>
          </a:xfrm>
        </p:spPr>
        <p:txBody>
          <a:bodyPr/>
          <a:lstStyle/>
          <a:p>
            <a:pPr lvl="0"/>
            <a:endParaRPr lang="en-US" noProof="0" smtClean="0"/>
          </a:p>
        </p:txBody>
      </p:sp>
      <p:sp>
        <p:nvSpPr>
          <p:cNvPr id="5" name="Rectangle 17"/>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18"/>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19"/>
          <p:cNvSpPr>
            <a:spLocks noGrp="1" noChangeArrowheads="1"/>
          </p:cNvSpPr>
          <p:nvPr>
            <p:ph type="sldNum" sz="quarter" idx="12"/>
          </p:nvPr>
        </p:nvSpPr>
        <p:spPr/>
        <p:txBody>
          <a:bodyPr/>
          <a:lstStyle>
            <a:lvl1pPr>
              <a:defRPr/>
            </a:lvl1pPr>
          </a:lstStyle>
          <a:p>
            <a:pPr>
              <a:defRPr/>
            </a:pPr>
            <a:fld id="{2AEA557A-2D47-4B3B-A9C4-6539078174B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61778115"/>
      </p:ext>
    </p:extLst>
  </p:cSld>
  <p:clrMapOvr>
    <a:masterClrMapping/>
  </p:clrMapOvr>
  <p:transition>
    <p:pull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7B17F21-A5BE-4C3B-AD1A-34A6AAF3D5C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88244694"/>
      </p:ext>
    </p:extLst>
  </p:cSld>
  <p:clrMapOvr>
    <a:masterClrMapping/>
  </p:clrMapOvr>
  <p:transition>
    <p:pull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B919A40-2E7F-48BA-9576-EF90CA370326}" type="slidenum">
              <a:rPr lang="en-US" smtClean="0"/>
              <a:pPr>
                <a:defRPr/>
              </a:pPr>
              <a:t>‹#›</a:t>
            </a:fld>
            <a:endParaRPr lang="en-US"/>
          </a:p>
        </p:txBody>
      </p:sp>
    </p:spTree>
  </p:cSld>
  <p:clrMapOvr>
    <a:masterClrMapping/>
  </p:clrMapOvr>
  <p:transition>
    <p:pull dir="d"/>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DDCAC4B-8ABF-4018-94C5-E6DEA2AE643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08209899"/>
      </p:ext>
    </p:extLst>
  </p:cSld>
  <p:clrMapOvr>
    <a:masterClrMapping/>
  </p:clrMapOvr>
  <p:transition>
    <p:pull dir="d"/>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9ED9FA6-639A-4C7C-BEA0-B29F5293B41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06798668"/>
      </p:ext>
    </p:extLst>
  </p:cSld>
  <p:clrMapOvr>
    <a:masterClrMapping/>
  </p:clrMapOvr>
  <p:transition>
    <p:pull dir="d"/>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B919A40-2E7F-48BA-9576-EF90CA37032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32926294"/>
      </p:ext>
    </p:extLst>
  </p:cSld>
  <p:clrMapOvr>
    <a:masterClrMapping/>
  </p:clrMapOvr>
  <p:transition>
    <p:pull dir="d"/>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E485E125-5EAE-4479-846A-45DAD9C5536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42059423"/>
      </p:ext>
    </p:extLst>
  </p:cSld>
  <p:clrMapOvr>
    <a:masterClrMapping/>
  </p:clrMapOvr>
  <p:transition>
    <p:pull dir="d"/>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036517DA-AECB-441E-A4C9-9F481B1254E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93677332"/>
      </p:ext>
    </p:extLst>
  </p:cSld>
  <p:clrMapOvr>
    <a:masterClrMapping/>
  </p:clrMapOvr>
  <p:transition>
    <p:pull dir="d"/>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B802D58-48CE-4E4E-9A7E-DA53A1DACF3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20565166"/>
      </p:ext>
    </p:extLst>
  </p:cSld>
  <p:clrMapOvr>
    <a:masterClrMapping/>
  </p:clrMapOvr>
  <p:transition>
    <p:pull dir="d"/>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62D90D8-50F9-4FF6-9127-F07730A7D77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83837168"/>
      </p:ext>
    </p:extLst>
  </p:cSld>
  <p:clrMapOvr>
    <a:masterClrMapping/>
  </p:clrMapOvr>
  <p:transition>
    <p:pull dir="d"/>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82A1587-DACC-4674-8240-90EC8113A61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54224851"/>
      </p:ext>
    </p:extLst>
  </p:cSld>
  <p:clrMapOvr>
    <a:masterClrMapping/>
  </p:clrMapOvr>
  <p:transition>
    <p:pull dir="d"/>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71B8DA2-6F9D-45AA-BE0A-3250F022023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48685009"/>
      </p:ext>
    </p:extLst>
  </p:cSld>
  <p:clrMapOvr>
    <a:masterClrMapping/>
  </p:clrMapOvr>
  <p:transition>
    <p:pull dir="d"/>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3CACA3F-1863-471F-B93B-04EE88C16CF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30691994"/>
      </p:ext>
    </p:extLst>
  </p:cSld>
  <p:clrMapOvr>
    <a:masterClrMapping/>
  </p:clrMapOvr>
  <p:transition>
    <p:pull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485E125-5EAE-4479-846A-45DAD9C5536C}" type="slidenum">
              <a:rPr lang="en-US" smtClean="0"/>
              <a:pPr>
                <a:defRPr/>
              </a:pPr>
              <a:t>‹#›</a:t>
            </a:fld>
            <a:endParaRPr lang="en-US"/>
          </a:p>
        </p:txBody>
      </p:sp>
    </p:spTree>
  </p:cSld>
  <p:clrMapOvr>
    <a:masterClrMapping/>
  </p:clrMapOvr>
  <p:transition>
    <p:pull dir="d"/>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38200" y="1752600"/>
            <a:ext cx="7772400" cy="4114800"/>
          </a:xfrm>
        </p:spPr>
        <p:txBody>
          <a:bodyPr/>
          <a:lstStyle/>
          <a:p>
            <a:pPr lvl="0"/>
            <a:endParaRPr lang="en-US" noProof="0" smtClean="0"/>
          </a:p>
        </p:txBody>
      </p:sp>
      <p:sp>
        <p:nvSpPr>
          <p:cNvPr id="4" name="Rectangle 17"/>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Rectangle 18"/>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Rectangle 19"/>
          <p:cNvSpPr>
            <a:spLocks noGrp="1" noChangeArrowheads="1"/>
          </p:cNvSpPr>
          <p:nvPr>
            <p:ph type="sldNum" sz="quarter" idx="12"/>
          </p:nvPr>
        </p:nvSpPr>
        <p:spPr/>
        <p:txBody>
          <a:bodyPr/>
          <a:lstStyle>
            <a:lvl1pPr>
              <a:defRPr/>
            </a:lvl1pPr>
          </a:lstStyle>
          <a:p>
            <a:pPr>
              <a:defRPr/>
            </a:pPr>
            <a:fld id="{BC987901-292D-4F79-A34D-9BC2F755C3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7883735"/>
      </p:ext>
    </p:extLst>
  </p:cSld>
  <p:clrMapOvr>
    <a:masterClrMapping/>
  </p:clrMapOvr>
  <p:transition>
    <p:pull di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800600" y="1752600"/>
            <a:ext cx="3810000" cy="4114800"/>
          </a:xfrm>
        </p:spPr>
        <p:txBody>
          <a:bodyPr/>
          <a:lstStyle/>
          <a:p>
            <a:pPr lvl="0"/>
            <a:endParaRPr lang="en-US" noProof="0" smtClean="0"/>
          </a:p>
        </p:txBody>
      </p:sp>
      <p:sp>
        <p:nvSpPr>
          <p:cNvPr id="5" name="Rectangle 17"/>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18"/>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19"/>
          <p:cNvSpPr>
            <a:spLocks noGrp="1" noChangeArrowheads="1"/>
          </p:cNvSpPr>
          <p:nvPr>
            <p:ph type="sldNum" sz="quarter" idx="12"/>
          </p:nvPr>
        </p:nvSpPr>
        <p:spPr/>
        <p:txBody>
          <a:bodyPr/>
          <a:lstStyle>
            <a:lvl1pPr>
              <a:defRPr/>
            </a:lvl1pPr>
          </a:lstStyle>
          <a:p>
            <a:pPr>
              <a:defRPr/>
            </a:pPr>
            <a:fld id="{2AEA557A-2D47-4B3B-A9C4-6539078174B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95653195"/>
      </p:ext>
    </p:extLst>
  </p:cSld>
  <p:clrMapOvr>
    <a:masterClrMapping/>
  </p:clrMapOvr>
  <p:transition>
    <p:pull di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7B17F21-A5BE-4C3B-AD1A-34A6AAF3D5C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53984688"/>
      </p:ext>
    </p:extLst>
  </p:cSld>
  <p:clrMapOvr>
    <a:masterClrMapping/>
  </p:clrMapOvr>
  <p:transition>
    <p:pull dir="d"/>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DDCAC4B-8ABF-4018-94C5-E6DEA2AE643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48570426"/>
      </p:ext>
    </p:extLst>
  </p:cSld>
  <p:clrMapOvr>
    <a:masterClrMapping/>
  </p:clrMapOvr>
  <p:transition>
    <p:pull dir="d"/>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9ED9FA6-639A-4C7C-BEA0-B29F5293B41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78882923"/>
      </p:ext>
    </p:extLst>
  </p:cSld>
  <p:clrMapOvr>
    <a:masterClrMapping/>
  </p:clrMapOvr>
  <p:transition>
    <p:pull dir="d"/>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B919A40-2E7F-48BA-9576-EF90CA37032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82956299"/>
      </p:ext>
    </p:extLst>
  </p:cSld>
  <p:clrMapOvr>
    <a:masterClrMapping/>
  </p:clrMapOvr>
  <p:transition>
    <p:pull dir="d"/>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E485E125-5EAE-4479-846A-45DAD9C5536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79370937"/>
      </p:ext>
    </p:extLst>
  </p:cSld>
  <p:clrMapOvr>
    <a:masterClrMapping/>
  </p:clrMapOvr>
  <p:transition>
    <p:pull dir="d"/>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036517DA-AECB-441E-A4C9-9F481B1254E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9394713"/>
      </p:ext>
    </p:extLst>
  </p:cSld>
  <p:clrMapOvr>
    <a:masterClrMapping/>
  </p:clrMapOvr>
  <p:transition>
    <p:pull dir="d"/>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B802D58-48CE-4E4E-9A7E-DA53A1DACF3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46478413"/>
      </p:ext>
    </p:extLst>
  </p:cSld>
  <p:clrMapOvr>
    <a:masterClrMapping/>
  </p:clrMapOvr>
  <p:transition>
    <p:pull dir="d"/>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62D90D8-50F9-4FF6-9127-F07730A7D77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55376730"/>
      </p:ext>
    </p:extLst>
  </p:cSld>
  <p:clrMapOvr>
    <a:masterClrMapping/>
  </p:clrMapOvr>
  <p:transition>
    <p:pull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36517DA-AECB-441E-A4C9-9F481B1254EB}" type="slidenum">
              <a:rPr lang="en-US" smtClean="0"/>
              <a:pPr>
                <a:defRPr/>
              </a:pPr>
              <a:t>‹#›</a:t>
            </a:fld>
            <a:endParaRPr lang="en-US"/>
          </a:p>
        </p:txBody>
      </p:sp>
    </p:spTree>
  </p:cSld>
  <p:clrMapOvr>
    <a:masterClrMapping/>
  </p:clrMapOvr>
  <p:transition>
    <p:pull dir="d"/>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82A1587-DACC-4674-8240-90EC8113A61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90142399"/>
      </p:ext>
    </p:extLst>
  </p:cSld>
  <p:clrMapOvr>
    <a:masterClrMapping/>
  </p:clrMapOvr>
  <p:transition>
    <p:pull dir="d"/>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71B8DA2-6F9D-45AA-BE0A-3250F022023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4419165"/>
      </p:ext>
    </p:extLst>
  </p:cSld>
  <p:clrMapOvr>
    <a:masterClrMapping/>
  </p:clrMapOvr>
  <p:transition>
    <p:pull dir="d"/>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3CACA3F-1863-471F-B93B-04EE88C16CF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19119366"/>
      </p:ext>
    </p:extLst>
  </p:cSld>
  <p:clrMapOvr>
    <a:masterClrMapping/>
  </p:clrMapOvr>
  <p:transition>
    <p:pull dir="d"/>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38200" y="1752600"/>
            <a:ext cx="7772400" cy="4114800"/>
          </a:xfrm>
        </p:spPr>
        <p:txBody>
          <a:bodyPr/>
          <a:lstStyle/>
          <a:p>
            <a:pPr lvl="0"/>
            <a:endParaRPr lang="en-US" noProof="0" smtClean="0"/>
          </a:p>
        </p:txBody>
      </p:sp>
      <p:sp>
        <p:nvSpPr>
          <p:cNvPr id="4" name="Rectangle 17"/>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Rectangle 18"/>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Rectangle 19"/>
          <p:cNvSpPr>
            <a:spLocks noGrp="1" noChangeArrowheads="1"/>
          </p:cNvSpPr>
          <p:nvPr>
            <p:ph type="sldNum" sz="quarter" idx="12"/>
          </p:nvPr>
        </p:nvSpPr>
        <p:spPr/>
        <p:txBody>
          <a:bodyPr/>
          <a:lstStyle>
            <a:lvl1pPr>
              <a:defRPr/>
            </a:lvl1pPr>
          </a:lstStyle>
          <a:p>
            <a:pPr>
              <a:defRPr/>
            </a:pPr>
            <a:fld id="{BC987901-292D-4F79-A34D-9BC2F755C3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3620538"/>
      </p:ext>
    </p:extLst>
  </p:cSld>
  <p:clrMapOvr>
    <a:masterClrMapping/>
  </p:clrMapOvr>
  <p:transition>
    <p:pull dir="d"/>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800600" y="1752600"/>
            <a:ext cx="3810000" cy="4114800"/>
          </a:xfrm>
        </p:spPr>
        <p:txBody>
          <a:bodyPr/>
          <a:lstStyle/>
          <a:p>
            <a:pPr lvl="0"/>
            <a:endParaRPr lang="en-US" noProof="0" smtClean="0"/>
          </a:p>
        </p:txBody>
      </p:sp>
      <p:sp>
        <p:nvSpPr>
          <p:cNvPr id="5" name="Rectangle 17"/>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18"/>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19"/>
          <p:cNvSpPr>
            <a:spLocks noGrp="1" noChangeArrowheads="1"/>
          </p:cNvSpPr>
          <p:nvPr>
            <p:ph type="sldNum" sz="quarter" idx="12"/>
          </p:nvPr>
        </p:nvSpPr>
        <p:spPr/>
        <p:txBody>
          <a:bodyPr/>
          <a:lstStyle>
            <a:lvl1pPr>
              <a:defRPr/>
            </a:lvl1pPr>
          </a:lstStyle>
          <a:p>
            <a:pPr>
              <a:defRPr/>
            </a:pPr>
            <a:fld id="{2AEA557A-2D47-4B3B-A9C4-6539078174B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36705460"/>
      </p:ext>
    </p:extLst>
  </p:cSld>
  <p:clrMapOvr>
    <a:masterClrMapping/>
  </p:clrMapOvr>
  <p:transition>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B802D58-48CE-4E4E-9A7E-DA53A1DACF38}" type="slidenum">
              <a:rPr lang="en-US" smtClean="0"/>
              <a:pPr>
                <a:defRPr/>
              </a:pPr>
              <a:t>‹#›</a:t>
            </a:fld>
            <a:endParaRPr lang="en-US"/>
          </a:p>
        </p:txBody>
      </p:sp>
    </p:spTree>
  </p:cSld>
  <p:clrMapOvr>
    <a:masterClrMapping/>
  </p:clrMapOvr>
  <p:transition>
    <p:pull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62D90D8-50F9-4FF6-9127-F07730A7D77A}" type="slidenum">
              <a:rPr lang="en-US" smtClean="0"/>
              <a:pPr>
                <a:defRPr/>
              </a:pPr>
              <a:t>‹#›</a:t>
            </a:fld>
            <a:endParaRPr lang="en-US"/>
          </a:p>
        </p:txBody>
      </p:sp>
    </p:spTree>
  </p:cSld>
  <p:clrMapOvr>
    <a:masterClrMapping/>
  </p:clrMapOvr>
  <p:transition>
    <p:pull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82A1587-DACC-4674-8240-90EC8113A614}" type="slidenum">
              <a:rPr lang="en-US" smtClean="0"/>
              <a:pPr>
                <a:defRPr/>
              </a:pPr>
              <a:t>‹#›</a:t>
            </a:fld>
            <a:endParaRPr lang="en-US"/>
          </a:p>
        </p:txBody>
      </p:sp>
    </p:spTree>
  </p:cSld>
  <p:clrMapOvr>
    <a:masterClrMapping/>
  </p:clrMapOvr>
  <p:transition>
    <p:pull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FD821DB-B6C8-4B46-A28F-C361846A1C5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Lst>
  <p:transition>
    <p:pull dir="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FD821DB-B6C8-4B46-A28F-C361846A1C5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164943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6" r:id="rId12"/>
  </p:sldLayoutIdLst>
  <p:transition>
    <p:pull dir="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FD821DB-B6C8-4B46-A28F-C361846A1C5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9041831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transition>
    <p:pull dir="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FD821DB-B6C8-4B46-A28F-C361846A1C5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67375594"/>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Lst>
  <p:transition>
    <p:pull dir="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FD821DB-B6C8-4B46-A28F-C361846A1C5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85009690"/>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Lst>
  <p:transition>
    <p:pull dir="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64.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4.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24.xml"/></Relationships>
</file>

<file path=ppt/slides/_rels/slide2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31.xml"/></Relationships>
</file>

<file path=ppt/slides/_rels/slide3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chart" Target="../charts/chart33.xml"/></Relationships>
</file>

<file path=ppt/slides/_rels/slide33.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0.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chart" Target="../charts/chart37.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3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chart" Target="../charts/chart39.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286000" y="457200"/>
            <a:ext cx="6399212" cy="2057400"/>
          </a:xfrm>
          <a:noFill/>
        </p:spPr>
        <p:txBody>
          <a:bodyPr>
            <a:normAutofit fontScale="90000"/>
          </a:bodyPr>
          <a:lstStyle/>
          <a:p>
            <a:pPr algn="ctr"/>
            <a:r>
              <a:rPr lang="en-US" dirty="0" smtClean="0"/>
              <a:t>Leavenworth Police Department</a:t>
            </a:r>
            <a:br>
              <a:rPr lang="en-US" dirty="0" smtClean="0"/>
            </a:br>
            <a:r>
              <a:rPr lang="en-US" dirty="0" smtClean="0"/>
              <a:t>2021 Annual Report</a:t>
            </a:r>
          </a:p>
        </p:txBody>
      </p:sp>
      <p:pic>
        <p:nvPicPr>
          <p:cNvPr id="7" name="Picture 6" descr="badge patch - new - gold.bmp"/>
          <p:cNvPicPr>
            <a:picLocks noChangeAspect="1"/>
          </p:cNvPicPr>
          <p:nvPr/>
        </p:nvPicPr>
        <p:blipFill>
          <a:blip r:embed="rId3" cstate="print"/>
          <a:stretch>
            <a:fillRect/>
          </a:stretch>
        </p:blipFill>
        <p:spPr>
          <a:xfrm>
            <a:off x="152400" y="152400"/>
            <a:ext cx="2667000" cy="2667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2667000"/>
            <a:ext cx="5130800" cy="3848100"/>
          </a:xfrm>
          <a:prstGeom prst="rect">
            <a:avLst/>
          </a:prstGeom>
        </p:spPr>
      </p:pic>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945834802"/>
              </p:ext>
            </p:extLst>
          </p:nvPr>
        </p:nvGraphicFramePr>
        <p:xfrm>
          <a:off x="838200" y="1295400"/>
          <a:ext cx="7391400" cy="4165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133600" y="492181"/>
            <a:ext cx="5715000" cy="461665"/>
          </a:xfrm>
          <a:prstGeom prst="rect">
            <a:avLst/>
          </a:prstGeom>
          <a:noFill/>
        </p:spPr>
        <p:txBody>
          <a:bodyPr wrap="square" rtlCol="0">
            <a:spAutoFit/>
          </a:bodyPr>
          <a:lstStyle/>
          <a:p>
            <a:r>
              <a:rPr lang="en-US" b="1" dirty="0" smtClean="0"/>
              <a:t>Criminal Activity Persons – 10 Year Trend</a:t>
            </a:r>
            <a:endParaRPr lang="en-US" b="1" dirty="0"/>
          </a:p>
        </p:txBody>
      </p:sp>
    </p:spTree>
    <p:extLst>
      <p:ext uri="{BB962C8B-B14F-4D97-AF65-F5344CB8AC3E}">
        <p14:creationId xmlns:p14="http://schemas.microsoft.com/office/powerpoint/2010/main" val="98184042"/>
      </p:ext>
    </p:extLst>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Criminal Activity – Property 2021</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1066800"/>
            <a:ext cx="3668872" cy="5257799"/>
          </a:xfrm>
        </p:spPr>
      </p:pic>
      <p:graphicFrame>
        <p:nvGraphicFramePr>
          <p:cNvPr id="6" name="Content Placeholder 5"/>
          <p:cNvGraphicFramePr>
            <a:graphicFrameLocks noGrp="1"/>
          </p:cNvGraphicFramePr>
          <p:nvPr>
            <p:ph sz="half" idx="2"/>
            <p:extLst>
              <p:ext uri="{D42A27DB-BD31-4B8C-83A1-F6EECF244321}">
                <p14:modId xmlns:p14="http://schemas.microsoft.com/office/powerpoint/2010/main" val="3292876549"/>
              </p:ext>
            </p:extLst>
          </p:nvPr>
        </p:nvGraphicFramePr>
        <p:xfrm>
          <a:off x="4267200" y="1219201"/>
          <a:ext cx="4267202" cy="4864100"/>
        </p:xfrm>
        <a:graphic>
          <a:graphicData uri="http://schemas.openxmlformats.org/drawingml/2006/table">
            <a:tbl>
              <a:tblPr firstRow="1" bandRow="1">
                <a:tableStyleId>{5C22544A-7EE6-4342-B048-85BDC9FD1C3A}</a:tableStyleId>
              </a:tblPr>
              <a:tblGrid>
                <a:gridCol w="819800">
                  <a:extLst>
                    <a:ext uri="{9D8B030D-6E8A-4147-A177-3AD203B41FA5}">
                      <a16:colId xmlns:a16="http://schemas.microsoft.com/office/drawing/2014/main" val="20000"/>
                    </a:ext>
                  </a:extLst>
                </a:gridCol>
                <a:gridCol w="876339">
                  <a:extLst>
                    <a:ext uri="{9D8B030D-6E8A-4147-A177-3AD203B41FA5}">
                      <a16:colId xmlns:a16="http://schemas.microsoft.com/office/drawing/2014/main" val="20001"/>
                    </a:ext>
                  </a:extLst>
                </a:gridCol>
                <a:gridCol w="931463">
                  <a:extLst>
                    <a:ext uri="{9D8B030D-6E8A-4147-A177-3AD203B41FA5}">
                      <a16:colId xmlns:a16="http://schemas.microsoft.com/office/drawing/2014/main" val="20002"/>
                    </a:ext>
                  </a:extLst>
                </a:gridCol>
                <a:gridCol w="819800">
                  <a:extLst>
                    <a:ext uri="{9D8B030D-6E8A-4147-A177-3AD203B41FA5}">
                      <a16:colId xmlns:a16="http://schemas.microsoft.com/office/drawing/2014/main" val="20003"/>
                    </a:ext>
                  </a:extLst>
                </a:gridCol>
                <a:gridCol w="819800">
                  <a:extLst>
                    <a:ext uri="{9D8B030D-6E8A-4147-A177-3AD203B41FA5}">
                      <a16:colId xmlns:a16="http://schemas.microsoft.com/office/drawing/2014/main" val="20004"/>
                    </a:ext>
                  </a:extLst>
                </a:gridCol>
              </a:tblGrid>
              <a:tr h="609600">
                <a:tc>
                  <a:txBody>
                    <a:bodyPr/>
                    <a:lstStyle/>
                    <a:p>
                      <a:pPr algn="ctr"/>
                      <a:r>
                        <a:rPr lang="en-US" sz="1200" dirty="0" smtClean="0"/>
                        <a:t>Area</a:t>
                      </a:r>
                      <a:endParaRPr lang="en-US" sz="1200" dirty="0"/>
                    </a:p>
                  </a:txBody>
                  <a:tcPr anchor="ctr"/>
                </a:tc>
                <a:tc>
                  <a:txBody>
                    <a:bodyPr/>
                    <a:lstStyle/>
                    <a:p>
                      <a:pPr algn="ctr"/>
                      <a:r>
                        <a:rPr lang="en-US" sz="1200" dirty="0" smtClean="0"/>
                        <a:t>Theft</a:t>
                      </a:r>
                      <a:endParaRPr lang="en-US" sz="1200" dirty="0"/>
                    </a:p>
                  </a:txBody>
                  <a:tcPr anchor="ctr" anchorCtr="1"/>
                </a:tc>
                <a:tc>
                  <a:txBody>
                    <a:bodyPr/>
                    <a:lstStyle/>
                    <a:p>
                      <a:pPr algn="ctr"/>
                      <a:r>
                        <a:rPr lang="en-US" sz="1200" dirty="0" smtClean="0"/>
                        <a:t>Auto Theft</a:t>
                      </a:r>
                      <a:endParaRPr lang="en-US" sz="1200" dirty="0"/>
                    </a:p>
                  </a:txBody>
                  <a:tcPr anchor="ctr" anchorCtr="1"/>
                </a:tc>
                <a:tc>
                  <a:txBody>
                    <a:bodyPr/>
                    <a:lstStyle/>
                    <a:p>
                      <a:pPr algn="ctr"/>
                      <a:r>
                        <a:rPr lang="en-US" sz="1200" dirty="0" smtClean="0"/>
                        <a:t>Burglaries</a:t>
                      </a:r>
                      <a:endParaRPr lang="en-US" sz="1200" dirty="0"/>
                    </a:p>
                  </a:txBody>
                  <a:tcPr anchor="ctr" anchorCtr="1"/>
                </a:tc>
                <a:tc>
                  <a:txBody>
                    <a:bodyPr/>
                    <a:lstStyle/>
                    <a:p>
                      <a:pPr algn="ctr"/>
                      <a:r>
                        <a:rPr lang="en-US" sz="1200" dirty="0" smtClean="0"/>
                        <a:t>Arson</a:t>
                      </a:r>
                      <a:endParaRPr lang="en-US" sz="1200" dirty="0"/>
                    </a:p>
                  </a:txBody>
                  <a:tcPr anchor="ctr" anchorCtr="1"/>
                </a:tc>
                <a:extLst>
                  <a:ext uri="{0D108BD9-81ED-4DB2-BD59-A6C34878D82A}">
                    <a16:rowId xmlns:a16="http://schemas.microsoft.com/office/drawing/2014/main" val="10000"/>
                  </a:ext>
                </a:extLst>
              </a:tr>
              <a:tr h="850900">
                <a:tc>
                  <a:txBody>
                    <a:bodyPr/>
                    <a:lstStyle/>
                    <a:p>
                      <a:pPr algn="ctr"/>
                      <a:r>
                        <a:rPr lang="en-US" sz="1800" dirty="0" smtClean="0"/>
                        <a:t>1</a:t>
                      </a:r>
                      <a:endParaRPr lang="en-US" sz="1800" dirty="0"/>
                    </a:p>
                  </a:txBody>
                  <a:tcPr anchor="ctr">
                    <a:solidFill>
                      <a:schemeClr val="accent6">
                        <a:lumMod val="40000"/>
                        <a:lumOff val="60000"/>
                      </a:schemeClr>
                    </a:solidFill>
                  </a:tcPr>
                </a:tc>
                <a:tc>
                  <a:txBody>
                    <a:bodyPr/>
                    <a:lstStyle/>
                    <a:p>
                      <a:pPr algn="ctr"/>
                      <a:r>
                        <a:rPr lang="en-US" sz="1800" dirty="0" smtClean="0"/>
                        <a:t>85</a:t>
                      </a:r>
                      <a:endParaRPr lang="en-US" sz="1800" dirty="0"/>
                    </a:p>
                  </a:txBody>
                  <a:tcPr anchor="ctr">
                    <a:solidFill>
                      <a:schemeClr val="accent6">
                        <a:lumMod val="40000"/>
                        <a:lumOff val="60000"/>
                      </a:schemeClr>
                    </a:solidFill>
                  </a:tcPr>
                </a:tc>
                <a:tc>
                  <a:txBody>
                    <a:bodyPr/>
                    <a:lstStyle/>
                    <a:p>
                      <a:pPr algn="ctr"/>
                      <a:r>
                        <a:rPr lang="en-US" sz="1800" dirty="0" smtClean="0"/>
                        <a:t>39</a:t>
                      </a:r>
                      <a:endParaRPr lang="en-US" sz="1800" dirty="0"/>
                    </a:p>
                  </a:txBody>
                  <a:tcPr anchor="ctr">
                    <a:solidFill>
                      <a:schemeClr val="accent6">
                        <a:lumMod val="40000"/>
                        <a:lumOff val="60000"/>
                      </a:schemeClr>
                    </a:solidFill>
                  </a:tcPr>
                </a:tc>
                <a:tc>
                  <a:txBody>
                    <a:bodyPr/>
                    <a:lstStyle/>
                    <a:p>
                      <a:pPr algn="ctr"/>
                      <a:r>
                        <a:rPr lang="en-US" sz="1800" dirty="0" smtClean="0"/>
                        <a:t>81</a:t>
                      </a:r>
                      <a:endParaRPr lang="en-US" sz="1800" dirty="0"/>
                    </a:p>
                  </a:txBody>
                  <a:tcPr anchor="ctr">
                    <a:solidFill>
                      <a:schemeClr val="accent6">
                        <a:lumMod val="40000"/>
                        <a:lumOff val="60000"/>
                      </a:schemeClr>
                    </a:solidFill>
                  </a:tcPr>
                </a:tc>
                <a:tc>
                  <a:txBody>
                    <a:bodyPr/>
                    <a:lstStyle/>
                    <a:p>
                      <a:pPr algn="ctr"/>
                      <a:r>
                        <a:rPr lang="en-US" sz="1800" dirty="0" smtClean="0"/>
                        <a:t>3</a:t>
                      </a:r>
                      <a:endParaRPr lang="en-US" sz="1800" dirty="0"/>
                    </a:p>
                  </a:txBody>
                  <a:tcPr anchor="ctr">
                    <a:solidFill>
                      <a:schemeClr val="accent6">
                        <a:lumMod val="40000"/>
                        <a:lumOff val="60000"/>
                      </a:schemeClr>
                    </a:solidFill>
                  </a:tcPr>
                </a:tc>
                <a:extLst>
                  <a:ext uri="{0D108BD9-81ED-4DB2-BD59-A6C34878D82A}">
                    <a16:rowId xmlns:a16="http://schemas.microsoft.com/office/drawing/2014/main" val="10001"/>
                  </a:ext>
                </a:extLst>
              </a:tr>
              <a:tr h="850900">
                <a:tc>
                  <a:txBody>
                    <a:bodyPr/>
                    <a:lstStyle/>
                    <a:p>
                      <a:pPr algn="ctr"/>
                      <a:r>
                        <a:rPr lang="en-US" sz="1800" dirty="0" smtClean="0"/>
                        <a:t>2</a:t>
                      </a:r>
                      <a:endParaRPr lang="en-US" sz="1800" dirty="0"/>
                    </a:p>
                  </a:txBody>
                  <a:tcPr anchor="ctr">
                    <a:solidFill>
                      <a:schemeClr val="accent1">
                        <a:lumMod val="40000"/>
                        <a:lumOff val="60000"/>
                      </a:schemeClr>
                    </a:solidFill>
                  </a:tcPr>
                </a:tc>
                <a:tc>
                  <a:txBody>
                    <a:bodyPr/>
                    <a:lstStyle/>
                    <a:p>
                      <a:pPr algn="ctr"/>
                      <a:r>
                        <a:rPr lang="en-US" sz="1800" dirty="0" smtClean="0"/>
                        <a:t>122</a:t>
                      </a:r>
                      <a:endParaRPr lang="en-US" sz="1800" dirty="0"/>
                    </a:p>
                  </a:txBody>
                  <a:tcPr anchor="ctr">
                    <a:solidFill>
                      <a:schemeClr val="accent1">
                        <a:lumMod val="40000"/>
                        <a:lumOff val="60000"/>
                      </a:schemeClr>
                    </a:solidFill>
                  </a:tcPr>
                </a:tc>
                <a:tc>
                  <a:txBody>
                    <a:bodyPr/>
                    <a:lstStyle/>
                    <a:p>
                      <a:pPr algn="ctr"/>
                      <a:r>
                        <a:rPr lang="en-US" sz="1800" dirty="0" smtClean="0"/>
                        <a:t>43</a:t>
                      </a:r>
                      <a:endParaRPr lang="en-US" sz="1800" dirty="0"/>
                    </a:p>
                  </a:txBody>
                  <a:tcPr anchor="ctr">
                    <a:solidFill>
                      <a:schemeClr val="accent1">
                        <a:lumMod val="40000"/>
                        <a:lumOff val="60000"/>
                      </a:schemeClr>
                    </a:solidFill>
                  </a:tcPr>
                </a:tc>
                <a:tc>
                  <a:txBody>
                    <a:bodyPr/>
                    <a:lstStyle/>
                    <a:p>
                      <a:pPr algn="ctr"/>
                      <a:r>
                        <a:rPr lang="en-US" sz="1800" dirty="0" smtClean="0"/>
                        <a:t>78</a:t>
                      </a:r>
                      <a:endParaRPr lang="en-US" sz="1800" dirty="0"/>
                    </a:p>
                  </a:txBody>
                  <a:tcPr anchor="ctr">
                    <a:solidFill>
                      <a:schemeClr val="accent1">
                        <a:lumMod val="40000"/>
                        <a:lumOff val="60000"/>
                      </a:schemeClr>
                    </a:solidFill>
                  </a:tcPr>
                </a:tc>
                <a:tc>
                  <a:txBody>
                    <a:bodyPr/>
                    <a:lstStyle/>
                    <a:p>
                      <a:pPr algn="ctr"/>
                      <a:r>
                        <a:rPr lang="en-US" sz="1800" dirty="0" smtClean="0"/>
                        <a:t>3</a:t>
                      </a:r>
                      <a:endParaRPr lang="en-US" sz="1800" dirty="0"/>
                    </a:p>
                  </a:txBody>
                  <a:tcPr anchor="ctr">
                    <a:solidFill>
                      <a:schemeClr val="accent1">
                        <a:lumMod val="40000"/>
                        <a:lumOff val="60000"/>
                      </a:schemeClr>
                    </a:solidFill>
                  </a:tcPr>
                </a:tc>
                <a:extLst>
                  <a:ext uri="{0D108BD9-81ED-4DB2-BD59-A6C34878D82A}">
                    <a16:rowId xmlns:a16="http://schemas.microsoft.com/office/drawing/2014/main" val="10002"/>
                  </a:ext>
                </a:extLst>
              </a:tr>
              <a:tr h="850900">
                <a:tc>
                  <a:txBody>
                    <a:bodyPr/>
                    <a:lstStyle/>
                    <a:p>
                      <a:pPr algn="ctr"/>
                      <a:r>
                        <a:rPr lang="en-US" sz="1800" dirty="0" smtClean="0"/>
                        <a:t>3</a:t>
                      </a:r>
                      <a:endParaRPr lang="en-US" sz="1800" dirty="0"/>
                    </a:p>
                  </a:txBody>
                  <a:tcPr anchor="ctr">
                    <a:solidFill>
                      <a:schemeClr val="accent4">
                        <a:lumMod val="40000"/>
                        <a:lumOff val="60000"/>
                      </a:schemeClr>
                    </a:solidFill>
                  </a:tcPr>
                </a:tc>
                <a:tc>
                  <a:txBody>
                    <a:bodyPr/>
                    <a:lstStyle/>
                    <a:p>
                      <a:pPr algn="ctr"/>
                      <a:r>
                        <a:rPr lang="en-US" sz="1800" dirty="0" smtClean="0"/>
                        <a:t>35</a:t>
                      </a:r>
                      <a:endParaRPr lang="en-US" sz="1800" dirty="0"/>
                    </a:p>
                  </a:txBody>
                  <a:tcPr anchor="ctr">
                    <a:solidFill>
                      <a:schemeClr val="accent4">
                        <a:lumMod val="40000"/>
                        <a:lumOff val="60000"/>
                      </a:schemeClr>
                    </a:solidFill>
                  </a:tcPr>
                </a:tc>
                <a:tc>
                  <a:txBody>
                    <a:bodyPr/>
                    <a:lstStyle/>
                    <a:p>
                      <a:pPr algn="ctr"/>
                      <a:r>
                        <a:rPr lang="en-US" sz="1800" dirty="0" smtClean="0"/>
                        <a:t>24</a:t>
                      </a:r>
                      <a:endParaRPr lang="en-US" sz="1800" dirty="0"/>
                    </a:p>
                  </a:txBody>
                  <a:tcPr anchor="ctr">
                    <a:solidFill>
                      <a:schemeClr val="accent4">
                        <a:lumMod val="40000"/>
                        <a:lumOff val="60000"/>
                      </a:schemeClr>
                    </a:solidFill>
                  </a:tcPr>
                </a:tc>
                <a:tc>
                  <a:txBody>
                    <a:bodyPr/>
                    <a:lstStyle/>
                    <a:p>
                      <a:pPr algn="ctr"/>
                      <a:r>
                        <a:rPr lang="en-US" sz="1800" dirty="0" smtClean="0"/>
                        <a:t>57</a:t>
                      </a:r>
                      <a:endParaRPr lang="en-US" sz="1800" dirty="0"/>
                    </a:p>
                  </a:txBody>
                  <a:tcPr anchor="ctr">
                    <a:solidFill>
                      <a:schemeClr val="accent4">
                        <a:lumMod val="40000"/>
                        <a:lumOff val="60000"/>
                      </a:schemeClr>
                    </a:solidFill>
                  </a:tcPr>
                </a:tc>
                <a:tc>
                  <a:txBody>
                    <a:bodyPr/>
                    <a:lstStyle/>
                    <a:p>
                      <a:pPr algn="ctr"/>
                      <a:r>
                        <a:rPr lang="en-US" sz="1800" dirty="0" smtClean="0"/>
                        <a:t>3</a:t>
                      </a:r>
                      <a:endParaRPr lang="en-US" sz="1800" dirty="0"/>
                    </a:p>
                  </a:txBody>
                  <a:tcPr anchor="ctr">
                    <a:solidFill>
                      <a:schemeClr val="accent4">
                        <a:lumMod val="40000"/>
                        <a:lumOff val="60000"/>
                      </a:schemeClr>
                    </a:solidFill>
                  </a:tcPr>
                </a:tc>
                <a:extLst>
                  <a:ext uri="{0D108BD9-81ED-4DB2-BD59-A6C34878D82A}">
                    <a16:rowId xmlns:a16="http://schemas.microsoft.com/office/drawing/2014/main" val="10003"/>
                  </a:ext>
                </a:extLst>
              </a:tr>
              <a:tr h="850900">
                <a:tc>
                  <a:txBody>
                    <a:bodyPr/>
                    <a:lstStyle/>
                    <a:p>
                      <a:pPr algn="ctr"/>
                      <a:r>
                        <a:rPr lang="en-US" sz="1800" dirty="0" smtClean="0"/>
                        <a:t>4</a:t>
                      </a:r>
                      <a:endParaRPr lang="en-US" sz="1800" dirty="0"/>
                    </a:p>
                  </a:txBody>
                  <a:tcPr anchor="ctr">
                    <a:solidFill>
                      <a:schemeClr val="accent3">
                        <a:lumMod val="40000"/>
                        <a:lumOff val="60000"/>
                      </a:schemeClr>
                    </a:solidFill>
                  </a:tcPr>
                </a:tc>
                <a:tc>
                  <a:txBody>
                    <a:bodyPr/>
                    <a:lstStyle/>
                    <a:p>
                      <a:pPr algn="ctr"/>
                      <a:r>
                        <a:rPr lang="en-US" sz="1800" dirty="0" smtClean="0"/>
                        <a:t>56</a:t>
                      </a:r>
                      <a:endParaRPr lang="en-US" sz="1800" dirty="0"/>
                    </a:p>
                  </a:txBody>
                  <a:tcPr anchor="ctr">
                    <a:solidFill>
                      <a:schemeClr val="accent3">
                        <a:lumMod val="40000"/>
                        <a:lumOff val="60000"/>
                      </a:schemeClr>
                    </a:solidFill>
                  </a:tcPr>
                </a:tc>
                <a:tc>
                  <a:txBody>
                    <a:bodyPr/>
                    <a:lstStyle/>
                    <a:p>
                      <a:pPr algn="ctr"/>
                      <a:r>
                        <a:rPr lang="en-US" sz="1800" dirty="0" smtClean="0"/>
                        <a:t>13</a:t>
                      </a:r>
                      <a:endParaRPr lang="en-US" sz="1800" dirty="0"/>
                    </a:p>
                  </a:txBody>
                  <a:tcPr anchor="ctr">
                    <a:solidFill>
                      <a:schemeClr val="accent3">
                        <a:lumMod val="40000"/>
                        <a:lumOff val="60000"/>
                      </a:schemeClr>
                    </a:solidFill>
                  </a:tcPr>
                </a:tc>
                <a:tc>
                  <a:txBody>
                    <a:bodyPr/>
                    <a:lstStyle/>
                    <a:p>
                      <a:pPr algn="ctr"/>
                      <a:r>
                        <a:rPr lang="en-US" sz="1800" dirty="0" smtClean="0"/>
                        <a:t>35</a:t>
                      </a:r>
                      <a:endParaRPr lang="en-US" sz="1800" dirty="0"/>
                    </a:p>
                  </a:txBody>
                  <a:tcPr anchor="ctr">
                    <a:solidFill>
                      <a:schemeClr val="accent3">
                        <a:lumMod val="40000"/>
                        <a:lumOff val="60000"/>
                      </a:schemeClr>
                    </a:solidFill>
                  </a:tcPr>
                </a:tc>
                <a:tc>
                  <a:txBody>
                    <a:bodyPr/>
                    <a:lstStyle/>
                    <a:p>
                      <a:pPr algn="ctr"/>
                      <a:r>
                        <a:rPr lang="en-US" sz="1800" dirty="0" smtClean="0"/>
                        <a:t>3</a:t>
                      </a:r>
                      <a:endParaRPr lang="en-US" sz="1800" dirty="0"/>
                    </a:p>
                  </a:txBody>
                  <a:tcPr anchor="ctr">
                    <a:solidFill>
                      <a:schemeClr val="accent3">
                        <a:lumMod val="40000"/>
                        <a:lumOff val="60000"/>
                      </a:schemeClr>
                    </a:solidFill>
                  </a:tcPr>
                </a:tc>
                <a:extLst>
                  <a:ext uri="{0D108BD9-81ED-4DB2-BD59-A6C34878D82A}">
                    <a16:rowId xmlns:a16="http://schemas.microsoft.com/office/drawing/2014/main" val="10004"/>
                  </a:ext>
                </a:extLst>
              </a:tr>
              <a:tr h="850900">
                <a:tc>
                  <a:txBody>
                    <a:bodyPr/>
                    <a:lstStyle/>
                    <a:p>
                      <a:pPr algn="ctr"/>
                      <a:r>
                        <a:rPr lang="en-US" sz="1800" dirty="0" smtClean="0"/>
                        <a:t>5</a:t>
                      </a:r>
                      <a:endParaRPr lang="en-US" sz="1800" dirty="0"/>
                    </a:p>
                  </a:txBody>
                  <a:tcPr anchor="ctr">
                    <a:solidFill>
                      <a:schemeClr val="accent5">
                        <a:lumMod val="60000"/>
                        <a:lumOff val="40000"/>
                      </a:schemeClr>
                    </a:solidFill>
                  </a:tcPr>
                </a:tc>
                <a:tc>
                  <a:txBody>
                    <a:bodyPr/>
                    <a:lstStyle/>
                    <a:p>
                      <a:pPr algn="ctr"/>
                      <a:r>
                        <a:rPr lang="en-US" sz="1800" dirty="0" smtClean="0"/>
                        <a:t>123</a:t>
                      </a:r>
                      <a:endParaRPr lang="en-US" sz="1800" dirty="0"/>
                    </a:p>
                  </a:txBody>
                  <a:tcPr anchor="ctr">
                    <a:solidFill>
                      <a:schemeClr val="accent5">
                        <a:lumMod val="60000"/>
                        <a:lumOff val="40000"/>
                      </a:schemeClr>
                    </a:solidFill>
                  </a:tcPr>
                </a:tc>
                <a:tc>
                  <a:txBody>
                    <a:bodyPr/>
                    <a:lstStyle/>
                    <a:p>
                      <a:pPr algn="ctr"/>
                      <a:r>
                        <a:rPr lang="en-US" sz="1800" dirty="0" smtClean="0"/>
                        <a:t>29</a:t>
                      </a:r>
                      <a:endParaRPr lang="en-US" sz="1800" dirty="0"/>
                    </a:p>
                  </a:txBody>
                  <a:tcPr anchor="ctr">
                    <a:solidFill>
                      <a:schemeClr val="accent5">
                        <a:lumMod val="60000"/>
                        <a:lumOff val="40000"/>
                      </a:schemeClr>
                    </a:solidFill>
                  </a:tcPr>
                </a:tc>
                <a:tc>
                  <a:txBody>
                    <a:bodyPr/>
                    <a:lstStyle/>
                    <a:p>
                      <a:pPr algn="ctr"/>
                      <a:r>
                        <a:rPr lang="en-US" sz="1800" dirty="0" smtClean="0"/>
                        <a:t>76</a:t>
                      </a:r>
                      <a:endParaRPr lang="en-US" sz="1800" dirty="0"/>
                    </a:p>
                  </a:txBody>
                  <a:tcPr anchor="ctr">
                    <a:solidFill>
                      <a:schemeClr val="accent5">
                        <a:lumMod val="60000"/>
                        <a:lumOff val="40000"/>
                      </a:schemeClr>
                    </a:solidFill>
                  </a:tcPr>
                </a:tc>
                <a:tc>
                  <a:txBody>
                    <a:bodyPr/>
                    <a:lstStyle/>
                    <a:p>
                      <a:pPr algn="ctr"/>
                      <a:r>
                        <a:rPr lang="en-US" sz="1800" dirty="0" smtClean="0"/>
                        <a:t>2</a:t>
                      </a:r>
                      <a:endParaRPr lang="en-US" sz="1800" dirty="0"/>
                    </a:p>
                  </a:txBody>
                  <a:tcPr anchor="ctr">
                    <a:solidFill>
                      <a:schemeClr val="accent5">
                        <a:lumMod val="60000"/>
                        <a:lumOff val="4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20136052"/>
      </p:ext>
    </p:extLst>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520977305"/>
              </p:ext>
            </p:extLst>
          </p:nvPr>
        </p:nvGraphicFramePr>
        <p:xfrm>
          <a:off x="838200" y="1295400"/>
          <a:ext cx="7391400" cy="4165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133600" y="492181"/>
            <a:ext cx="5791200" cy="461665"/>
          </a:xfrm>
          <a:prstGeom prst="rect">
            <a:avLst/>
          </a:prstGeom>
          <a:noFill/>
        </p:spPr>
        <p:txBody>
          <a:bodyPr wrap="square" rtlCol="0">
            <a:spAutoFit/>
          </a:bodyPr>
          <a:lstStyle/>
          <a:p>
            <a:r>
              <a:rPr lang="en-US" b="1" dirty="0" smtClean="0">
                <a:solidFill>
                  <a:prstClr val="black"/>
                </a:solidFill>
              </a:rPr>
              <a:t>Criminal Activity Property– 10 Year Trend</a:t>
            </a:r>
            <a:endParaRPr lang="en-US" b="1" dirty="0">
              <a:solidFill>
                <a:prstClr val="black"/>
              </a:solidFill>
            </a:endParaRPr>
          </a:p>
        </p:txBody>
      </p:sp>
    </p:spTree>
    <p:extLst>
      <p:ext uri="{BB962C8B-B14F-4D97-AF65-F5344CB8AC3E}">
        <p14:creationId xmlns:p14="http://schemas.microsoft.com/office/powerpoint/2010/main" val="890772087"/>
      </p:ext>
    </p:extLst>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dirty="0" smtClean="0"/>
              <a:t>Part 1 Crimes Reported</a:t>
            </a:r>
          </a:p>
        </p:txBody>
      </p:sp>
      <p:sp>
        <p:nvSpPr>
          <p:cNvPr id="8196" name="Rectangle 3"/>
          <p:cNvSpPr>
            <a:spLocks noGrp="1" noChangeArrowheads="1"/>
          </p:cNvSpPr>
          <p:nvPr>
            <p:ph type="body" sz="half" idx="1"/>
          </p:nvPr>
        </p:nvSpPr>
        <p:spPr>
          <a:xfrm>
            <a:off x="228600" y="2057400"/>
            <a:ext cx="1905000" cy="3157788"/>
          </a:xfrm>
        </p:spPr>
        <p:txBody>
          <a:bodyPr wrap="square">
            <a:spAutoFit/>
          </a:bodyPr>
          <a:lstStyle/>
          <a:p>
            <a:pPr>
              <a:buFont typeface="Monotype Sorts" pitchFamily="2" charset="2"/>
              <a:buNone/>
            </a:pPr>
            <a:r>
              <a:rPr lang="en-US" sz="2400" dirty="0" smtClean="0"/>
              <a:t>Part 1 crimes include:</a:t>
            </a:r>
          </a:p>
          <a:p>
            <a:pPr>
              <a:buClr>
                <a:schemeClr val="tx1"/>
              </a:buClr>
              <a:buFont typeface="Wingdings" pitchFamily="2" charset="2"/>
              <a:buChar char="ð"/>
            </a:pPr>
            <a:r>
              <a:rPr lang="en-US" sz="1800" dirty="0" smtClean="0"/>
              <a:t>Murder</a:t>
            </a:r>
          </a:p>
          <a:p>
            <a:pPr>
              <a:buClr>
                <a:schemeClr val="tx1"/>
              </a:buClr>
              <a:buFont typeface="Wingdings" pitchFamily="2" charset="2"/>
              <a:buChar char="ð"/>
            </a:pPr>
            <a:r>
              <a:rPr lang="en-US" sz="1800" dirty="0" smtClean="0"/>
              <a:t>Rape</a:t>
            </a:r>
          </a:p>
          <a:p>
            <a:pPr>
              <a:buClr>
                <a:schemeClr val="tx1"/>
              </a:buClr>
              <a:buFont typeface="Wingdings" pitchFamily="2" charset="2"/>
              <a:buChar char="ð"/>
            </a:pPr>
            <a:r>
              <a:rPr lang="en-US" sz="1800" dirty="0" smtClean="0"/>
              <a:t>Robbery</a:t>
            </a:r>
          </a:p>
          <a:p>
            <a:pPr>
              <a:buClr>
                <a:schemeClr val="tx1"/>
              </a:buClr>
              <a:buFont typeface="Wingdings" pitchFamily="2" charset="2"/>
              <a:buChar char="ð"/>
            </a:pPr>
            <a:r>
              <a:rPr lang="en-US" sz="1800" dirty="0" smtClean="0"/>
              <a:t>Assault</a:t>
            </a:r>
          </a:p>
          <a:p>
            <a:pPr>
              <a:buClr>
                <a:schemeClr val="tx1"/>
              </a:buClr>
              <a:buFont typeface="Wingdings" pitchFamily="2" charset="2"/>
              <a:buChar char="ð"/>
            </a:pPr>
            <a:r>
              <a:rPr lang="en-US" sz="1800" dirty="0" smtClean="0"/>
              <a:t>Burglary</a:t>
            </a:r>
          </a:p>
          <a:p>
            <a:pPr>
              <a:buClr>
                <a:schemeClr val="tx1"/>
              </a:buClr>
              <a:buFont typeface="Wingdings" pitchFamily="2" charset="2"/>
              <a:buChar char="ð"/>
            </a:pPr>
            <a:r>
              <a:rPr lang="en-US" sz="1800" dirty="0" smtClean="0"/>
              <a:t>Theft</a:t>
            </a:r>
          </a:p>
          <a:p>
            <a:pPr>
              <a:buClr>
                <a:schemeClr val="tx1"/>
              </a:buClr>
              <a:buFont typeface="Wingdings" pitchFamily="2" charset="2"/>
              <a:buChar char="ð"/>
            </a:pPr>
            <a:r>
              <a:rPr lang="en-US" sz="1800" dirty="0" smtClean="0"/>
              <a:t>Auto Theft</a:t>
            </a:r>
          </a:p>
        </p:txBody>
      </p:sp>
      <p:graphicFrame>
        <p:nvGraphicFramePr>
          <p:cNvPr id="5" name="Object 5"/>
          <p:cNvGraphicFramePr>
            <a:graphicFrameLocks noGrp="1" noChangeAspect="1"/>
          </p:cNvGraphicFramePr>
          <p:nvPr>
            <p:ph type="chart" sz="half" idx="2"/>
            <p:extLst>
              <p:ext uri="{D42A27DB-BD31-4B8C-83A1-F6EECF244321}">
                <p14:modId xmlns:p14="http://schemas.microsoft.com/office/powerpoint/2010/main" val="3301179905"/>
              </p:ext>
            </p:extLst>
          </p:nvPr>
        </p:nvGraphicFramePr>
        <p:xfrm>
          <a:off x="2209800" y="1371600"/>
          <a:ext cx="6553200" cy="5064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1258657"/>
      </p:ext>
    </p:extLst>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Object 3"/>
          <p:cNvGraphicFramePr>
            <a:graphicFrameLocks/>
          </p:cNvGraphicFramePr>
          <p:nvPr>
            <p:extLst>
              <p:ext uri="{D42A27DB-BD31-4B8C-83A1-F6EECF244321}">
                <p14:modId xmlns:p14="http://schemas.microsoft.com/office/powerpoint/2010/main" val="3949435108"/>
              </p:ext>
            </p:extLst>
          </p:nvPr>
        </p:nvGraphicFramePr>
        <p:xfrm>
          <a:off x="762000" y="1596409"/>
          <a:ext cx="7010400" cy="4194791"/>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
          <p:cNvSpPr txBox="1">
            <a:spLocks noChangeArrowheads="1"/>
          </p:cNvSpPr>
          <p:nvPr/>
        </p:nvSpPr>
        <p:spPr>
          <a:xfrm>
            <a:off x="2209800" y="592288"/>
            <a:ext cx="4572000" cy="1004121"/>
          </a:xfrm>
          <a:prstGeom prst="rect">
            <a:avLst/>
          </a:prstGeom>
        </p:spPr>
        <p:txBody>
          <a:bodyPr vert="horz" wrap="square" lIns="91440" tIns="45720" rIns="91440" bIns="45720" rtlCol="0" anchor="ctr">
            <a:spAutoFit/>
          </a:bodyPr>
          <a:lstStyle/>
          <a:p>
            <a:pPr algn="ctr" eaLnBrk="1" fontAlgn="auto" hangingPunct="1">
              <a:spcAft>
                <a:spcPts val="0"/>
              </a:spcAft>
              <a:defRPr/>
            </a:pPr>
            <a:r>
              <a:rPr lang="en-US" sz="3300" dirty="0" smtClean="0">
                <a:solidFill>
                  <a:prstClr val="black"/>
                </a:solidFill>
                <a:latin typeface="Calibri"/>
              </a:rPr>
              <a:t>Clearances</a:t>
            </a:r>
            <a:r>
              <a:rPr lang="en-US" sz="4400" dirty="0" smtClean="0">
                <a:solidFill>
                  <a:prstClr val="black"/>
                </a:solidFill>
                <a:latin typeface="Calibri"/>
              </a:rPr>
              <a:t/>
            </a:r>
            <a:br>
              <a:rPr lang="en-US" sz="4400" dirty="0" smtClean="0">
                <a:solidFill>
                  <a:prstClr val="black"/>
                </a:solidFill>
                <a:latin typeface="Calibri"/>
              </a:rPr>
            </a:br>
            <a:r>
              <a:rPr lang="en-US" dirty="0" smtClean="0">
                <a:solidFill>
                  <a:prstClr val="black"/>
                </a:solidFill>
                <a:latin typeface="Calibri"/>
              </a:rPr>
              <a:t>Percent of Part 1 Crimes Cleared</a:t>
            </a:r>
            <a:endParaRPr lang="en-US" sz="4400" dirty="0" smtClean="0">
              <a:solidFill>
                <a:prstClr val="black"/>
              </a:solidFill>
              <a:latin typeface="Calibri"/>
            </a:endParaRPr>
          </a:p>
        </p:txBody>
      </p:sp>
    </p:spTree>
    <p:extLst>
      <p:ext uri="{BB962C8B-B14F-4D97-AF65-F5344CB8AC3E}">
        <p14:creationId xmlns:p14="http://schemas.microsoft.com/office/powerpoint/2010/main" val="1472024060"/>
      </p:ext>
    </p:extLst>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838200" y="342900"/>
            <a:ext cx="7924800" cy="861774"/>
          </a:xfrm>
        </p:spPr>
        <p:txBody>
          <a:bodyPr>
            <a:spAutoFit/>
          </a:bodyPr>
          <a:lstStyle/>
          <a:p>
            <a:r>
              <a:rPr lang="en-US" sz="3000" dirty="0" smtClean="0"/>
              <a:t>Part 2 Crimes Reported</a:t>
            </a:r>
            <a:r>
              <a:rPr lang="en-US" sz="4000" dirty="0" smtClean="0"/>
              <a:t/>
            </a:r>
            <a:br>
              <a:rPr lang="en-US" sz="4000" dirty="0" smtClean="0"/>
            </a:br>
            <a:r>
              <a:rPr lang="en-US" sz="2000" dirty="0" smtClean="0"/>
              <a:t>Part 2 crimes include all criminal events not included in the Part 1 index.</a:t>
            </a:r>
          </a:p>
        </p:txBody>
      </p:sp>
      <p:graphicFrame>
        <p:nvGraphicFramePr>
          <p:cNvPr id="4" name="Object 0"/>
          <p:cNvGraphicFramePr>
            <a:graphicFrameLocks noGrp="1"/>
          </p:cNvGraphicFramePr>
          <p:nvPr>
            <p:ph type="chart" sz="half" idx="2"/>
            <p:extLst>
              <p:ext uri="{D42A27DB-BD31-4B8C-83A1-F6EECF244321}">
                <p14:modId xmlns:p14="http://schemas.microsoft.com/office/powerpoint/2010/main" val="2893931041"/>
              </p:ext>
            </p:extLst>
          </p:nvPr>
        </p:nvGraphicFramePr>
        <p:xfrm>
          <a:off x="1066800" y="1524000"/>
          <a:ext cx="72390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554610"/>
      </p:ext>
    </p:extLst>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0"/>
          <p:cNvGraphicFramePr>
            <a:graphicFrameLocks/>
          </p:cNvGraphicFramePr>
          <p:nvPr>
            <p:extLst>
              <p:ext uri="{D42A27DB-BD31-4B8C-83A1-F6EECF244321}">
                <p14:modId xmlns:p14="http://schemas.microsoft.com/office/powerpoint/2010/main" val="68138552"/>
              </p:ext>
            </p:extLst>
          </p:nvPr>
        </p:nvGraphicFramePr>
        <p:xfrm>
          <a:off x="762000" y="1689922"/>
          <a:ext cx="76200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250559" y="685801"/>
            <a:ext cx="4572000" cy="1004121"/>
          </a:xfrm>
          <a:prstGeom prst="rect">
            <a:avLst/>
          </a:prstGeom>
        </p:spPr>
        <p:txBody>
          <a:bodyPr>
            <a:spAutoFit/>
          </a:bodyPr>
          <a:lstStyle/>
          <a:p>
            <a:pPr algn="ctr" eaLnBrk="1" fontAlgn="auto" hangingPunct="1">
              <a:spcAft>
                <a:spcPts val="0"/>
              </a:spcAft>
              <a:defRPr/>
            </a:pPr>
            <a:r>
              <a:rPr lang="en-US" sz="3300" dirty="0">
                <a:solidFill>
                  <a:prstClr val="black"/>
                </a:solidFill>
                <a:latin typeface="Calibri"/>
              </a:rPr>
              <a:t>Clearances</a:t>
            </a:r>
            <a:r>
              <a:rPr lang="en-US" sz="4400" dirty="0">
                <a:solidFill>
                  <a:prstClr val="black"/>
                </a:solidFill>
                <a:latin typeface="Calibri"/>
              </a:rPr>
              <a:t/>
            </a:r>
            <a:br>
              <a:rPr lang="en-US" sz="4400" dirty="0">
                <a:solidFill>
                  <a:prstClr val="black"/>
                </a:solidFill>
                <a:latin typeface="Calibri"/>
              </a:rPr>
            </a:br>
            <a:r>
              <a:rPr lang="en-US" dirty="0">
                <a:solidFill>
                  <a:prstClr val="black"/>
                </a:solidFill>
                <a:latin typeface="Calibri"/>
              </a:rPr>
              <a:t>Percent of Part </a:t>
            </a:r>
            <a:r>
              <a:rPr lang="en-US" dirty="0" smtClean="0">
                <a:solidFill>
                  <a:prstClr val="black"/>
                </a:solidFill>
                <a:latin typeface="Calibri"/>
              </a:rPr>
              <a:t>2 </a:t>
            </a:r>
            <a:r>
              <a:rPr lang="en-US" dirty="0">
                <a:solidFill>
                  <a:prstClr val="black"/>
                </a:solidFill>
                <a:latin typeface="Calibri"/>
              </a:rPr>
              <a:t>Crimes Cleared</a:t>
            </a:r>
            <a:endParaRPr lang="en-US" sz="4400" dirty="0">
              <a:solidFill>
                <a:prstClr val="black"/>
              </a:solidFill>
              <a:latin typeface="Calibri"/>
            </a:endParaRPr>
          </a:p>
        </p:txBody>
      </p:sp>
    </p:spTree>
    <p:extLst>
      <p:ext uri="{BB962C8B-B14F-4D97-AF65-F5344CB8AC3E}">
        <p14:creationId xmlns:p14="http://schemas.microsoft.com/office/powerpoint/2010/main" val="2005801728"/>
      </p:ext>
    </p:extLst>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6"/>
          <p:cNvSpPr>
            <a:spLocks noGrp="1" noChangeArrowheads="1"/>
          </p:cNvSpPr>
          <p:nvPr>
            <p:ph type="title"/>
          </p:nvPr>
        </p:nvSpPr>
        <p:spPr>
          <a:xfrm>
            <a:off x="838200" y="342900"/>
            <a:ext cx="7772400" cy="1104900"/>
          </a:xfrm>
        </p:spPr>
        <p:txBody>
          <a:bodyPr>
            <a:normAutofit fontScale="90000"/>
          </a:bodyPr>
          <a:lstStyle/>
          <a:p>
            <a:r>
              <a:rPr lang="en-US" dirty="0" smtClean="0"/>
              <a:t>Clearances</a:t>
            </a:r>
            <a:br>
              <a:rPr lang="en-US" dirty="0" smtClean="0"/>
            </a:br>
            <a:r>
              <a:rPr lang="en-US" sz="2400" dirty="0" smtClean="0"/>
              <a:t>Percent of Part I &amp; II Crimes Cleared</a:t>
            </a:r>
            <a:endParaRPr lang="en-US" dirty="0" smtClean="0"/>
          </a:p>
        </p:txBody>
      </p:sp>
      <p:graphicFrame>
        <p:nvGraphicFramePr>
          <p:cNvPr id="5" name="Object 1027"/>
          <p:cNvGraphicFramePr>
            <a:graphicFrameLocks noGrp="1" noChangeAspect="1"/>
          </p:cNvGraphicFramePr>
          <p:nvPr>
            <p:ph type="chart" idx="1"/>
            <p:extLst>
              <p:ext uri="{D42A27DB-BD31-4B8C-83A1-F6EECF244321}">
                <p14:modId xmlns:p14="http://schemas.microsoft.com/office/powerpoint/2010/main" val="1737832483"/>
              </p:ext>
            </p:extLst>
          </p:nvPr>
        </p:nvGraphicFramePr>
        <p:xfrm>
          <a:off x="838200" y="17526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7948828"/>
      </p:ext>
    </p:extLst>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a:t>
            </a:r>
            <a:endParaRPr lang="en-US" dirty="0"/>
          </a:p>
        </p:txBody>
      </p:sp>
      <p:sp>
        <p:nvSpPr>
          <p:cNvPr id="3" name="Text Placeholder 2"/>
          <p:cNvSpPr>
            <a:spLocks noGrp="1"/>
          </p:cNvSpPr>
          <p:nvPr>
            <p:ph type="body" sz="half" idx="1"/>
          </p:nvPr>
        </p:nvSpPr>
        <p:spPr>
          <a:xfrm>
            <a:off x="457200" y="1981200"/>
            <a:ext cx="3124200" cy="3886200"/>
          </a:xfrm>
        </p:spPr>
        <p:txBody>
          <a:bodyPr>
            <a:normAutofit/>
          </a:bodyPr>
          <a:lstStyle/>
          <a:p>
            <a:pPr marL="0" indent="0">
              <a:buNone/>
            </a:pPr>
            <a:r>
              <a:rPr lang="en-US" sz="2800" dirty="0" smtClean="0"/>
              <a:t>In the last several years the issue of mental health has risen to one of the more difficult and dangerous calls that police officers deal with.  </a:t>
            </a:r>
            <a:endParaRPr lang="en-US" sz="2800" dirty="0"/>
          </a:p>
        </p:txBody>
      </p:sp>
      <p:graphicFrame>
        <p:nvGraphicFramePr>
          <p:cNvPr id="5" name="Chart Placeholder 4"/>
          <p:cNvGraphicFramePr>
            <a:graphicFrameLocks noGrp="1"/>
          </p:cNvGraphicFramePr>
          <p:nvPr>
            <p:ph type="chart" sz="half" idx="2"/>
            <p:extLst>
              <p:ext uri="{D42A27DB-BD31-4B8C-83A1-F6EECF244321}">
                <p14:modId xmlns:p14="http://schemas.microsoft.com/office/powerpoint/2010/main" val="926889910"/>
              </p:ext>
            </p:extLst>
          </p:nvPr>
        </p:nvGraphicFramePr>
        <p:xfrm>
          <a:off x="3962400" y="1524000"/>
          <a:ext cx="445008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2173705"/>
      </p:ext>
    </p:extLst>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ct 2"/>
          <p:cNvGraphicFramePr>
            <a:graphicFrameLocks noChangeAspect="1"/>
          </p:cNvGraphicFramePr>
          <p:nvPr>
            <p:extLst>
              <p:ext uri="{D42A27DB-BD31-4B8C-83A1-F6EECF244321}">
                <p14:modId xmlns:p14="http://schemas.microsoft.com/office/powerpoint/2010/main" val="2001999136"/>
              </p:ext>
            </p:extLst>
          </p:nvPr>
        </p:nvGraphicFramePr>
        <p:xfrm>
          <a:off x="1371600" y="1300845"/>
          <a:ext cx="6477000" cy="449035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2"/>
          <p:cNvSpPr txBox="1">
            <a:spLocks noChangeArrowheads="1"/>
          </p:cNvSpPr>
          <p:nvPr/>
        </p:nvSpPr>
        <p:spPr>
          <a:xfrm>
            <a:off x="2667000" y="381000"/>
            <a:ext cx="4419600" cy="723900"/>
          </a:xfrm>
          <a:prstGeom prst="rect">
            <a:avLst/>
          </a:prstGeom>
          <a:noFill/>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Detective Division</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Rectangle 5"/>
          <p:cNvSpPr/>
          <p:nvPr/>
        </p:nvSpPr>
        <p:spPr>
          <a:xfrm>
            <a:off x="533400" y="1752602"/>
            <a:ext cx="990600" cy="584775"/>
          </a:xfrm>
          <a:prstGeom prst="rect">
            <a:avLst/>
          </a:prstGeom>
        </p:spPr>
        <p:txBody>
          <a:bodyPr wrap="square">
            <a:spAutoFit/>
          </a:bodyPr>
          <a:lstStyle/>
          <a:p>
            <a:r>
              <a:rPr lang="en-US" sz="1600" b="1" dirty="0" smtClean="0">
                <a:latin typeface="+mn-lt"/>
              </a:rPr>
              <a:t>Cases Handled</a:t>
            </a:r>
            <a:endParaRPr lang="en-US" sz="1600" b="1" dirty="0">
              <a:latin typeface="+mn-lt"/>
            </a:endParaRPr>
          </a:p>
        </p:txBody>
      </p:sp>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Leavenworth Police Department Organizational Chart</a:t>
            </a:r>
            <a:endParaRPr lang="en-US" dirty="0"/>
          </a:p>
        </p:txBody>
      </p:sp>
      <p:grpSp>
        <p:nvGrpSpPr>
          <p:cNvPr id="3" name="Group 2"/>
          <p:cNvGrpSpPr/>
          <p:nvPr/>
        </p:nvGrpSpPr>
        <p:grpSpPr>
          <a:xfrm>
            <a:off x="457200" y="1600200"/>
            <a:ext cx="8229600" cy="4525963"/>
            <a:chOff x="457200" y="1600200"/>
            <a:chExt cx="8229600" cy="4525963"/>
          </a:xfrm>
        </p:grpSpPr>
        <p:sp>
          <p:nvSpPr>
            <p:cNvPr id="4" name="Rectangle 3"/>
            <p:cNvSpPr/>
            <p:nvPr/>
          </p:nvSpPr>
          <p:spPr>
            <a:xfrm>
              <a:off x="457200" y="1600200"/>
              <a:ext cx="8229600" cy="4525963"/>
            </a:xfrm>
            <a:prstGeom prst="rect">
              <a:avLst/>
            </a:prstGeom>
            <a:noFill/>
            <a:ln>
              <a:solidFill>
                <a:schemeClr val="bg1"/>
              </a:solidFill>
            </a:ln>
            <a:effectLst>
              <a:innerShdw blurRad="63500" dist="50800" dir="16200000">
                <a:prstClr val="black">
                  <a:alpha val="50000"/>
                </a:prstClr>
              </a:innerShdw>
            </a:effectLst>
          </p:spPr>
        </p:sp>
        <p:sp>
          <p:nvSpPr>
            <p:cNvPr id="5" name="Freeform 4"/>
            <p:cNvSpPr/>
            <p:nvPr/>
          </p:nvSpPr>
          <p:spPr>
            <a:xfrm>
              <a:off x="6313172" y="2166942"/>
              <a:ext cx="118926" cy="269771"/>
            </a:xfrm>
            <a:custGeom>
              <a:avLst/>
              <a:gdLst/>
              <a:ahLst/>
              <a:cxnLst/>
              <a:rect l="0" t="0" r="0" b="0"/>
              <a:pathLst>
                <a:path>
                  <a:moveTo>
                    <a:pt x="0" y="0"/>
                  </a:moveTo>
                  <a:lnTo>
                    <a:pt x="0" y="269771"/>
                  </a:lnTo>
                  <a:lnTo>
                    <a:pt x="118926" y="269771"/>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6" name="Freeform 5"/>
            <p:cNvSpPr/>
            <p:nvPr/>
          </p:nvSpPr>
          <p:spPr>
            <a:xfrm>
              <a:off x="622877" y="4236852"/>
              <a:ext cx="91440" cy="1147598"/>
            </a:xfrm>
            <a:custGeom>
              <a:avLst/>
              <a:gdLst/>
              <a:ahLst/>
              <a:cxnLst/>
              <a:rect l="0" t="0" r="0" b="0"/>
              <a:pathLst>
                <a:path>
                  <a:moveTo>
                    <a:pt x="45720" y="0"/>
                  </a:moveTo>
                  <a:lnTo>
                    <a:pt x="45720" y="1147598"/>
                  </a:lnTo>
                  <a:lnTo>
                    <a:pt x="123917" y="1147598"/>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7" name="Freeform 6"/>
            <p:cNvSpPr/>
            <p:nvPr/>
          </p:nvSpPr>
          <p:spPr>
            <a:xfrm>
              <a:off x="622877" y="4236852"/>
              <a:ext cx="91440" cy="714832"/>
            </a:xfrm>
            <a:custGeom>
              <a:avLst/>
              <a:gdLst/>
              <a:ahLst/>
              <a:cxnLst/>
              <a:rect l="0" t="0" r="0" b="0"/>
              <a:pathLst>
                <a:path>
                  <a:moveTo>
                    <a:pt x="45720" y="0"/>
                  </a:moveTo>
                  <a:lnTo>
                    <a:pt x="45720" y="714832"/>
                  </a:lnTo>
                  <a:lnTo>
                    <a:pt x="123917" y="714832"/>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8" name="Freeform 7"/>
            <p:cNvSpPr/>
            <p:nvPr/>
          </p:nvSpPr>
          <p:spPr>
            <a:xfrm>
              <a:off x="668597" y="4236852"/>
              <a:ext cx="96956" cy="281037"/>
            </a:xfrm>
            <a:custGeom>
              <a:avLst/>
              <a:gdLst/>
              <a:ahLst/>
              <a:cxnLst/>
              <a:rect l="0" t="0" r="0" b="0"/>
              <a:pathLst>
                <a:path>
                  <a:moveTo>
                    <a:pt x="0" y="0"/>
                  </a:moveTo>
                  <a:lnTo>
                    <a:pt x="0" y="281037"/>
                  </a:lnTo>
                  <a:lnTo>
                    <a:pt x="96956" y="281037"/>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9" name="Freeform 8"/>
            <p:cNvSpPr/>
            <p:nvPr/>
          </p:nvSpPr>
          <p:spPr>
            <a:xfrm>
              <a:off x="945506" y="3804234"/>
              <a:ext cx="1472553" cy="130927"/>
            </a:xfrm>
            <a:custGeom>
              <a:avLst/>
              <a:gdLst/>
              <a:ahLst/>
              <a:cxnLst/>
              <a:rect l="0" t="0" r="0" b="0"/>
              <a:pathLst>
                <a:path>
                  <a:moveTo>
                    <a:pt x="1472553" y="0"/>
                  </a:moveTo>
                  <a:lnTo>
                    <a:pt x="1472553" y="67572"/>
                  </a:lnTo>
                  <a:lnTo>
                    <a:pt x="0" y="67572"/>
                  </a:lnTo>
                  <a:lnTo>
                    <a:pt x="0" y="130927"/>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1" name="Freeform 10"/>
            <p:cNvSpPr/>
            <p:nvPr/>
          </p:nvSpPr>
          <p:spPr>
            <a:xfrm>
              <a:off x="3108960" y="4236852"/>
              <a:ext cx="91440" cy="130191"/>
            </a:xfrm>
            <a:custGeom>
              <a:avLst/>
              <a:gdLst/>
              <a:ahLst/>
              <a:cxnLst/>
              <a:rect l="0" t="0" r="0" b="0"/>
              <a:pathLst>
                <a:path>
                  <a:moveTo>
                    <a:pt x="45720" y="0"/>
                  </a:moveTo>
                  <a:lnTo>
                    <a:pt x="45720" y="130191"/>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2" name="Freeform 11"/>
            <p:cNvSpPr/>
            <p:nvPr/>
          </p:nvSpPr>
          <p:spPr>
            <a:xfrm>
              <a:off x="2418059" y="3804234"/>
              <a:ext cx="736620" cy="130927"/>
            </a:xfrm>
            <a:custGeom>
              <a:avLst/>
              <a:gdLst/>
              <a:ahLst/>
              <a:cxnLst/>
              <a:rect l="0" t="0" r="0" b="0"/>
              <a:pathLst>
                <a:path>
                  <a:moveTo>
                    <a:pt x="0" y="0"/>
                  </a:moveTo>
                  <a:lnTo>
                    <a:pt x="0" y="67572"/>
                  </a:lnTo>
                  <a:lnTo>
                    <a:pt x="736620" y="67572"/>
                  </a:lnTo>
                  <a:lnTo>
                    <a:pt x="736620" y="130927"/>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3" name="Freeform 12"/>
            <p:cNvSpPr/>
            <p:nvPr/>
          </p:nvSpPr>
          <p:spPr>
            <a:xfrm>
              <a:off x="2370632" y="4237000"/>
              <a:ext cx="91440" cy="131075"/>
            </a:xfrm>
            <a:custGeom>
              <a:avLst/>
              <a:gdLst/>
              <a:ahLst/>
              <a:cxnLst/>
              <a:rect l="0" t="0" r="0" b="0"/>
              <a:pathLst>
                <a:path>
                  <a:moveTo>
                    <a:pt x="45720" y="0"/>
                  </a:moveTo>
                  <a:lnTo>
                    <a:pt x="45720" y="67720"/>
                  </a:lnTo>
                  <a:lnTo>
                    <a:pt x="47427" y="67720"/>
                  </a:lnTo>
                  <a:lnTo>
                    <a:pt x="47427" y="131075"/>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4" name="Freeform 13"/>
            <p:cNvSpPr/>
            <p:nvPr/>
          </p:nvSpPr>
          <p:spPr>
            <a:xfrm>
              <a:off x="2370632" y="3804234"/>
              <a:ext cx="91440" cy="131075"/>
            </a:xfrm>
            <a:custGeom>
              <a:avLst/>
              <a:gdLst/>
              <a:ahLst/>
              <a:cxnLst/>
              <a:rect l="0" t="0" r="0" b="0"/>
              <a:pathLst>
                <a:path>
                  <a:moveTo>
                    <a:pt x="47427" y="0"/>
                  </a:moveTo>
                  <a:lnTo>
                    <a:pt x="47427" y="67720"/>
                  </a:lnTo>
                  <a:lnTo>
                    <a:pt x="45720" y="67720"/>
                  </a:lnTo>
                  <a:lnTo>
                    <a:pt x="45720" y="131075"/>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5" name="Freeform 14"/>
            <p:cNvSpPr/>
            <p:nvPr/>
          </p:nvSpPr>
          <p:spPr>
            <a:xfrm>
              <a:off x="1713364" y="3804234"/>
              <a:ext cx="704695" cy="130927"/>
            </a:xfrm>
            <a:custGeom>
              <a:avLst/>
              <a:gdLst/>
              <a:ahLst/>
              <a:cxnLst/>
              <a:rect l="0" t="0" r="0" b="0"/>
              <a:pathLst>
                <a:path>
                  <a:moveTo>
                    <a:pt x="704695" y="0"/>
                  </a:moveTo>
                  <a:lnTo>
                    <a:pt x="704695" y="67572"/>
                  </a:lnTo>
                  <a:lnTo>
                    <a:pt x="0" y="67572"/>
                  </a:lnTo>
                  <a:lnTo>
                    <a:pt x="0" y="130927"/>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6" name="Freeform 15"/>
            <p:cNvSpPr/>
            <p:nvPr/>
          </p:nvSpPr>
          <p:spPr>
            <a:xfrm>
              <a:off x="2418059" y="3804234"/>
              <a:ext cx="1434105" cy="122302"/>
            </a:xfrm>
            <a:custGeom>
              <a:avLst/>
              <a:gdLst/>
              <a:ahLst/>
              <a:cxnLst/>
              <a:rect l="0" t="0" r="0" b="0"/>
              <a:pathLst>
                <a:path>
                  <a:moveTo>
                    <a:pt x="0" y="0"/>
                  </a:moveTo>
                  <a:lnTo>
                    <a:pt x="0" y="58947"/>
                  </a:lnTo>
                  <a:lnTo>
                    <a:pt x="1434105" y="58947"/>
                  </a:lnTo>
                  <a:lnTo>
                    <a:pt x="1434105" y="122302"/>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7" name="Freeform 16"/>
            <p:cNvSpPr/>
            <p:nvPr/>
          </p:nvSpPr>
          <p:spPr>
            <a:xfrm>
              <a:off x="2418059" y="3078278"/>
              <a:ext cx="1649259" cy="424264"/>
            </a:xfrm>
            <a:custGeom>
              <a:avLst/>
              <a:gdLst/>
              <a:ahLst/>
              <a:cxnLst/>
              <a:rect l="0" t="0" r="0" b="0"/>
              <a:pathLst>
                <a:path>
                  <a:moveTo>
                    <a:pt x="1649259" y="0"/>
                  </a:moveTo>
                  <a:lnTo>
                    <a:pt x="1649259" y="360909"/>
                  </a:lnTo>
                  <a:lnTo>
                    <a:pt x="0" y="360909"/>
                  </a:lnTo>
                  <a:lnTo>
                    <a:pt x="0" y="424264"/>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8" name="Freeform 17"/>
            <p:cNvSpPr/>
            <p:nvPr/>
          </p:nvSpPr>
          <p:spPr>
            <a:xfrm>
              <a:off x="4309297" y="4235588"/>
              <a:ext cx="91440" cy="768488"/>
            </a:xfrm>
            <a:custGeom>
              <a:avLst/>
              <a:gdLst/>
              <a:ahLst/>
              <a:cxnLst/>
              <a:rect l="0" t="0" r="0" b="0"/>
              <a:pathLst>
                <a:path>
                  <a:moveTo>
                    <a:pt x="45720" y="0"/>
                  </a:moveTo>
                  <a:lnTo>
                    <a:pt x="45720" y="768488"/>
                  </a:lnTo>
                  <a:lnTo>
                    <a:pt x="126820" y="768488"/>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9" name="Freeform 18"/>
            <p:cNvSpPr/>
            <p:nvPr/>
          </p:nvSpPr>
          <p:spPr>
            <a:xfrm>
              <a:off x="4309297" y="4235588"/>
              <a:ext cx="91440" cy="340087"/>
            </a:xfrm>
            <a:custGeom>
              <a:avLst/>
              <a:gdLst/>
              <a:ahLst/>
              <a:cxnLst/>
              <a:rect l="0" t="0" r="0" b="0"/>
              <a:pathLst>
                <a:path>
                  <a:moveTo>
                    <a:pt x="45720" y="0"/>
                  </a:moveTo>
                  <a:lnTo>
                    <a:pt x="45720" y="340087"/>
                  </a:lnTo>
                  <a:lnTo>
                    <a:pt x="126820" y="340087"/>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20" name="Freeform 19"/>
            <p:cNvSpPr/>
            <p:nvPr/>
          </p:nvSpPr>
          <p:spPr>
            <a:xfrm>
              <a:off x="4550650" y="3811284"/>
              <a:ext cx="91440" cy="122613"/>
            </a:xfrm>
            <a:custGeom>
              <a:avLst/>
              <a:gdLst/>
              <a:ahLst/>
              <a:cxnLst/>
              <a:rect l="0" t="0" r="0" b="0"/>
              <a:pathLst>
                <a:path>
                  <a:moveTo>
                    <a:pt x="45720" y="0"/>
                  </a:moveTo>
                  <a:lnTo>
                    <a:pt x="45720" y="122613"/>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21" name="Freeform 20"/>
            <p:cNvSpPr/>
            <p:nvPr/>
          </p:nvSpPr>
          <p:spPr>
            <a:xfrm>
              <a:off x="4067319" y="3078278"/>
              <a:ext cx="529051" cy="431315"/>
            </a:xfrm>
            <a:custGeom>
              <a:avLst/>
              <a:gdLst/>
              <a:ahLst/>
              <a:cxnLst/>
              <a:rect l="0" t="0" r="0" b="0"/>
              <a:pathLst>
                <a:path>
                  <a:moveTo>
                    <a:pt x="0" y="0"/>
                  </a:moveTo>
                  <a:lnTo>
                    <a:pt x="0" y="367960"/>
                  </a:lnTo>
                  <a:lnTo>
                    <a:pt x="529051" y="367960"/>
                  </a:lnTo>
                  <a:lnTo>
                    <a:pt x="529051" y="431315"/>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22" name="Freeform 21"/>
            <p:cNvSpPr/>
            <p:nvPr/>
          </p:nvSpPr>
          <p:spPr>
            <a:xfrm>
              <a:off x="5428782" y="3779308"/>
              <a:ext cx="91440" cy="118923"/>
            </a:xfrm>
            <a:custGeom>
              <a:avLst/>
              <a:gdLst/>
              <a:ahLst/>
              <a:cxnLst/>
              <a:rect l="0" t="0" r="0" b="0"/>
              <a:pathLst>
                <a:path>
                  <a:moveTo>
                    <a:pt x="45720" y="0"/>
                  </a:moveTo>
                  <a:lnTo>
                    <a:pt x="45720" y="118923"/>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23" name="Freeform 22"/>
            <p:cNvSpPr/>
            <p:nvPr/>
          </p:nvSpPr>
          <p:spPr>
            <a:xfrm>
              <a:off x="4067319" y="3078278"/>
              <a:ext cx="1407182" cy="399339"/>
            </a:xfrm>
            <a:custGeom>
              <a:avLst/>
              <a:gdLst/>
              <a:ahLst/>
              <a:cxnLst/>
              <a:rect l="0" t="0" r="0" b="0"/>
              <a:pathLst>
                <a:path>
                  <a:moveTo>
                    <a:pt x="0" y="0"/>
                  </a:moveTo>
                  <a:lnTo>
                    <a:pt x="0" y="335984"/>
                  </a:lnTo>
                  <a:lnTo>
                    <a:pt x="1407182" y="335984"/>
                  </a:lnTo>
                  <a:lnTo>
                    <a:pt x="1407182" y="399339"/>
                  </a:lnTo>
                </a:path>
              </a:pathLst>
            </a:custGeom>
            <a:noFill/>
            <a:ln>
              <a:solidFill>
                <a:schemeClr val="bg1"/>
              </a:solidFill>
            </a:ln>
          </p:spPr>
          <p:style>
            <a:lnRef idx="2">
              <a:scrgbClr r="0" g="0" b="0"/>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24" name="Freeform 23"/>
            <p:cNvSpPr/>
            <p:nvPr/>
          </p:nvSpPr>
          <p:spPr>
            <a:xfrm>
              <a:off x="6129809" y="4620540"/>
              <a:ext cx="91440" cy="399339"/>
            </a:xfrm>
            <a:custGeom>
              <a:avLst/>
              <a:gdLst/>
              <a:ahLst/>
              <a:cxnLst/>
              <a:rect l="0" t="0" r="0" b="0"/>
              <a:pathLst>
                <a:path>
                  <a:moveTo>
                    <a:pt x="45720" y="0"/>
                  </a:moveTo>
                  <a:lnTo>
                    <a:pt x="45720" y="399339"/>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25" name="Freeform 24"/>
            <p:cNvSpPr/>
            <p:nvPr/>
          </p:nvSpPr>
          <p:spPr>
            <a:xfrm>
              <a:off x="6175529" y="3799826"/>
              <a:ext cx="962050" cy="519022"/>
            </a:xfrm>
            <a:custGeom>
              <a:avLst/>
              <a:gdLst/>
              <a:ahLst/>
              <a:cxnLst/>
              <a:rect l="0" t="0" r="0" b="0"/>
              <a:pathLst>
                <a:path>
                  <a:moveTo>
                    <a:pt x="962050" y="0"/>
                  </a:moveTo>
                  <a:lnTo>
                    <a:pt x="962050" y="455667"/>
                  </a:lnTo>
                  <a:lnTo>
                    <a:pt x="0" y="455667"/>
                  </a:lnTo>
                  <a:lnTo>
                    <a:pt x="0" y="519022"/>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26" name="Freeform 25"/>
            <p:cNvSpPr/>
            <p:nvPr/>
          </p:nvSpPr>
          <p:spPr>
            <a:xfrm>
              <a:off x="6830836" y="4620540"/>
              <a:ext cx="91440" cy="399339"/>
            </a:xfrm>
            <a:custGeom>
              <a:avLst/>
              <a:gdLst/>
              <a:ahLst/>
              <a:cxnLst/>
              <a:rect l="0" t="0" r="0" b="0"/>
              <a:pathLst>
                <a:path>
                  <a:moveTo>
                    <a:pt x="45720" y="0"/>
                  </a:moveTo>
                  <a:lnTo>
                    <a:pt x="45720" y="399339"/>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27" name="Freeform 26"/>
            <p:cNvSpPr/>
            <p:nvPr/>
          </p:nvSpPr>
          <p:spPr>
            <a:xfrm>
              <a:off x="6876556" y="3799826"/>
              <a:ext cx="261022" cy="519022"/>
            </a:xfrm>
            <a:custGeom>
              <a:avLst/>
              <a:gdLst/>
              <a:ahLst/>
              <a:cxnLst/>
              <a:rect l="0" t="0" r="0" b="0"/>
              <a:pathLst>
                <a:path>
                  <a:moveTo>
                    <a:pt x="261022" y="0"/>
                  </a:moveTo>
                  <a:lnTo>
                    <a:pt x="261022" y="455667"/>
                  </a:lnTo>
                  <a:lnTo>
                    <a:pt x="0" y="455667"/>
                  </a:lnTo>
                  <a:lnTo>
                    <a:pt x="0" y="519022"/>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28" name="Freeform 27"/>
            <p:cNvSpPr/>
            <p:nvPr/>
          </p:nvSpPr>
          <p:spPr>
            <a:xfrm>
              <a:off x="7530860" y="4589253"/>
              <a:ext cx="129857" cy="430623"/>
            </a:xfrm>
            <a:custGeom>
              <a:avLst/>
              <a:gdLst/>
              <a:ahLst/>
              <a:cxnLst/>
              <a:rect l="0" t="0" r="0" b="0"/>
              <a:pathLst>
                <a:path>
                  <a:moveTo>
                    <a:pt x="45720" y="0"/>
                  </a:moveTo>
                  <a:lnTo>
                    <a:pt x="45720" y="399336"/>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29" name="Freeform 28"/>
            <p:cNvSpPr/>
            <p:nvPr/>
          </p:nvSpPr>
          <p:spPr>
            <a:xfrm>
              <a:off x="7137579" y="3799826"/>
              <a:ext cx="440004" cy="519022"/>
            </a:xfrm>
            <a:custGeom>
              <a:avLst/>
              <a:gdLst/>
              <a:ahLst/>
              <a:cxnLst/>
              <a:rect l="0" t="0" r="0" b="0"/>
              <a:pathLst>
                <a:path>
                  <a:moveTo>
                    <a:pt x="0" y="0"/>
                  </a:moveTo>
                  <a:lnTo>
                    <a:pt x="0" y="455667"/>
                  </a:lnTo>
                  <a:lnTo>
                    <a:pt x="440004" y="455667"/>
                  </a:lnTo>
                  <a:lnTo>
                    <a:pt x="440004" y="519022"/>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30" name="Freeform 29"/>
            <p:cNvSpPr/>
            <p:nvPr/>
          </p:nvSpPr>
          <p:spPr>
            <a:xfrm rot="10680000" flipH="1" flipV="1">
              <a:off x="8206291" y="4575674"/>
              <a:ext cx="114749" cy="444371"/>
            </a:xfrm>
            <a:custGeom>
              <a:avLst/>
              <a:gdLst/>
              <a:ahLst/>
              <a:cxnLst/>
              <a:rect l="0" t="0" r="0" b="0"/>
              <a:pathLst>
                <a:path>
                  <a:moveTo>
                    <a:pt x="60701" y="0"/>
                  </a:moveTo>
                  <a:lnTo>
                    <a:pt x="45720" y="559506"/>
                  </a:lnTo>
                </a:path>
              </a:pathLst>
            </a:custGeom>
            <a:noFill/>
            <a:ln>
              <a:solidFill>
                <a:schemeClr val="dk2">
                  <a:shade val="80000"/>
                  <a:hueOff val="0"/>
                  <a:satOff val="0"/>
                  <a:lumOff val="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31" name="Freeform 30"/>
            <p:cNvSpPr/>
            <p:nvPr/>
          </p:nvSpPr>
          <p:spPr>
            <a:xfrm>
              <a:off x="7137579" y="3799826"/>
              <a:ext cx="1119755" cy="519022"/>
            </a:xfrm>
            <a:custGeom>
              <a:avLst/>
              <a:gdLst/>
              <a:ahLst/>
              <a:cxnLst/>
              <a:rect l="0" t="0" r="0" b="0"/>
              <a:pathLst>
                <a:path>
                  <a:moveTo>
                    <a:pt x="0" y="0"/>
                  </a:moveTo>
                  <a:lnTo>
                    <a:pt x="0" y="455667"/>
                  </a:lnTo>
                  <a:lnTo>
                    <a:pt x="1119755" y="455667"/>
                  </a:lnTo>
                  <a:lnTo>
                    <a:pt x="1119755" y="519022"/>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32" name="Freeform 31"/>
            <p:cNvSpPr/>
            <p:nvPr/>
          </p:nvSpPr>
          <p:spPr>
            <a:xfrm>
              <a:off x="4067319" y="3078278"/>
              <a:ext cx="3070259" cy="419857"/>
            </a:xfrm>
            <a:custGeom>
              <a:avLst/>
              <a:gdLst/>
              <a:ahLst/>
              <a:cxnLst/>
              <a:rect l="0" t="0" r="0" b="0"/>
              <a:pathLst>
                <a:path>
                  <a:moveTo>
                    <a:pt x="0" y="0"/>
                  </a:moveTo>
                  <a:lnTo>
                    <a:pt x="0" y="356502"/>
                  </a:lnTo>
                  <a:lnTo>
                    <a:pt x="3070259" y="356502"/>
                  </a:lnTo>
                  <a:lnTo>
                    <a:pt x="3070259" y="419857"/>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33" name="Freeform 32"/>
            <p:cNvSpPr/>
            <p:nvPr/>
          </p:nvSpPr>
          <p:spPr>
            <a:xfrm>
              <a:off x="4067319" y="2166942"/>
              <a:ext cx="2245853" cy="609644"/>
            </a:xfrm>
            <a:custGeom>
              <a:avLst/>
              <a:gdLst/>
              <a:ahLst/>
              <a:cxnLst/>
              <a:rect l="0" t="0" r="0" b="0"/>
              <a:pathLst>
                <a:path>
                  <a:moveTo>
                    <a:pt x="2245853" y="0"/>
                  </a:moveTo>
                  <a:lnTo>
                    <a:pt x="2245853" y="546289"/>
                  </a:lnTo>
                  <a:lnTo>
                    <a:pt x="0" y="546289"/>
                  </a:lnTo>
                  <a:lnTo>
                    <a:pt x="0" y="609644"/>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34" name="Freeform 33"/>
            <p:cNvSpPr/>
            <p:nvPr/>
          </p:nvSpPr>
          <p:spPr>
            <a:xfrm>
              <a:off x="7812279" y="3078278"/>
              <a:ext cx="91440" cy="118926"/>
            </a:xfrm>
            <a:custGeom>
              <a:avLst/>
              <a:gdLst/>
              <a:ahLst/>
              <a:cxnLst/>
              <a:rect l="0" t="0" r="0" b="0"/>
              <a:pathLst>
                <a:path>
                  <a:moveTo>
                    <a:pt x="45720" y="0"/>
                  </a:moveTo>
                  <a:lnTo>
                    <a:pt x="45720" y="118926"/>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35" name="Freeform 34"/>
            <p:cNvSpPr/>
            <p:nvPr/>
          </p:nvSpPr>
          <p:spPr>
            <a:xfrm>
              <a:off x="6313172" y="2166942"/>
              <a:ext cx="1544826" cy="609644"/>
            </a:xfrm>
            <a:custGeom>
              <a:avLst/>
              <a:gdLst/>
              <a:ahLst/>
              <a:cxnLst/>
              <a:rect l="0" t="0" r="0" b="0"/>
              <a:pathLst>
                <a:path>
                  <a:moveTo>
                    <a:pt x="0" y="0"/>
                  </a:moveTo>
                  <a:lnTo>
                    <a:pt x="0" y="546289"/>
                  </a:lnTo>
                  <a:lnTo>
                    <a:pt x="1544826" y="546289"/>
                  </a:lnTo>
                  <a:lnTo>
                    <a:pt x="1544826" y="609644"/>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36" name="Freeform 35"/>
            <p:cNvSpPr/>
            <p:nvPr/>
          </p:nvSpPr>
          <p:spPr>
            <a:xfrm>
              <a:off x="6011481" y="1865251"/>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Chief of Police</a:t>
              </a:r>
              <a:endParaRPr lang="en-US" sz="700" kern="1200" dirty="0"/>
            </a:p>
          </p:txBody>
        </p:sp>
        <p:sp>
          <p:nvSpPr>
            <p:cNvPr id="37" name="Freeform 36"/>
            <p:cNvSpPr/>
            <p:nvPr/>
          </p:nvSpPr>
          <p:spPr>
            <a:xfrm>
              <a:off x="7556308" y="2776587"/>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smtClean="0"/>
                <a:t>Administrative Sgt.</a:t>
              </a:r>
              <a:endParaRPr lang="en-US" sz="700" kern="1200" dirty="0"/>
            </a:p>
          </p:txBody>
        </p:sp>
        <p:sp>
          <p:nvSpPr>
            <p:cNvPr id="38" name="Freeform 37"/>
            <p:cNvSpPr/>
            <p:nvPr/>
          </p:nvSpPr>
          <p:spPr>
            <a:xfrm>
              <a:off x="7556308" y="3197204"/>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SRO</a:t>
              </a:r>
              <a:endParaRPr lang="en-US" sz="700" kern="1200" dirty="0"/>
            </a:p>
          </p:txBody>
        </p:sp>
        <p:sp>
          <p:nvSpPr>
            <p:cNvPr id="39" name="Freeform 38"/>
            <p:cNvSpPr/>
            <p:nvPr/>
          </p:nvSpPr>
          <p:spPr>
            <a:xfrm>
              <a:off x="3765628" y="2776587"/>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Deputy Chief of Police</a:t>
              </a:r>
              <a:endParaRPr lang="en-US" sz="700" kern="1200" dirty="0"/>
            </a:p>
          </p:txBody>
        </p:sp>
        <p:sp>
          <p:nvSpPr>
            <p:cNvPr id="40" name="Freeform 39"/>
            <p:cNvSpPr/>
            <p:nvPr/>
          </p:nvSpPr>
          <p:spPr>
            <a:xfrm>
              <a:off x="6835888" y="3498135"/>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Operations Lt.</a:t>
              </a:r>
              <a:endParaRPr lang="en-US" sz="700" kern="1200" dirty="0"/>
            </a:p>
          </p:txBody>
        </p:sp>
        <p:sp>
          <p:nvSpPr>
            <p:cNvPr id="41" name="Freeform 40"/>
            <p:cNvSpPr/>
            <p:nvPr/>
          </p:nvSpPr>
          <p:spPr>
            <a:xfrm>
              <a:off x="7955644" y="4318849"/>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Traffic Sergeant</a:t>
              </a:r>
              <a:endParaRPr lang="en-US" sz="700" kern="1200" dirty="0"/>
            </a:p>
          </p:txBody>
        </p:sp>
        <p:sp>
          <p:nvSpPr>
            <p:cNvPr id="42" name="Freeform 41"/>
            <p:cNvSpPr/>
            <p:nvPr/>
          </p:nvSpPr>
          <p:spPr>
            <a:xfrm>
              <a:off x="8012586" y="5004076"/>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Traffic Officers</a:t>
              </a:r>
              <a:endParaRPr lang="en-US" sz="700" kern="1200" dirty="0"/>
            </a:p>
          </p:txBody>
        </p:sp>
        <p:sp>
          <p:nvSpPr>
            <p:cNvPr id="43" name="Freeform 42"/>
            <p:cNvSpPr/>
            <p:nvPr/>
          </p:nvSpPr>
          <p:spPr>
            <a:xfrm>
              <a:off x="7275892" y="4318849"/>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Day Shift Sgt. (2)</a:t>
              </a:r>
              <a:endParaRPr lang="en-US" sz="700" kern="1200" dirty="0"/>
            </a:p>
          </p:txBody>
        </p:sp>
        <p:sp>
          <p:nvSpPr>
            <p:cNvPr id="44" name="Freeform 43"/>
            <p:cNvSpPr/>
            <p:nvPr/>
          </p:nvSpPr>
          <p:spPr>
            <a:xfrm>
              <a:off x="7275892" y="5019876"/>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Patrol Officers</a:t>
              </a:r>
              <a:endParaRPr lang="en-US" sz="700" kern="1200" dirty="0"/>
            </a:p>
          </p:txBody>
        </p:sp>
        <p:sp>
          <p:nvSpPr>
            <p:cNvPr id="45" name="Freeform 44"/>
            <p:cNvSpPr/>
            <p:nvPr/>
          </p:nvSpPr>
          <p:spPr>
            <a:xfrm>
              <a:off x="6574865" y="4318849"/>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Afternoon Shift Sgt. (2)</a:t>
              </a:r>
              <a:endParaRPr lang="en-US" sz="700" kern="1200" dirty="0"/>
            </a:p>
          </p:txBody>
        </p:sp>
        <p:sp>
          <p:nvSpPr>
            <p:cNvPr id="46" name="Freeform 45"/>
            <p:cNvSpPr/>
            <p:nvPr/>
          </p:nvSpPr>
          <p:spPr>
            <a:xfrm>
              <a:off x="6574865" y="5019879"/>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Patrol Officers</a:t>
              </a:r>
              <a:endParaRPr lang="en-US" sz="700" kern="1200" dirty="0"/>
            </a:p>
          </p:txBody>
        </p:sp>
        <p:sp>
          <p:nvSpPr>
            <p:cNvPr id="47" name="Freeform 46"/>
            <p:cNvSpPr/>
            <p:nvPr/>
          </p:nvSpPr>
          <p:spPr>
            <a:xfrm>
              <a:off x="5873838" y="4318849"/>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Night Shift Sgt. (2)</a:t>
              </a:r>
              <a:endParaRPr lang="en-US" sz="700" kern="1200" dirty="0"/>
            </a:p>
          </p:txBody>
        </p:sp>
        <p:sp>
          <p:nvSpPr>
            <p:cNvPr id="48" name="Freeform 47"/>
            <p:cNvSpPr/>
            <p:nvPr/>
          </p:nvSpPr>
          <p:spPr>
            <a:xfrm>
              <a:off x="5873838" y="5019879"/>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Patrol Officers</a:t>
              </a:r>
              <a:endParaRPr lang="en-US" sz="700" kern="1200" dirty="0"/>
            </a:p>
          </p:txBody>
        </p:sp>
        <p:sp>
          <p:nvSpPr>
            <p:cNvPr id="49" name="Freeform 48"/>
            <p:cNvSpPr/>
            <p:nvPr/>
          </p:nvSpPr>
          <p:spPr>
            <a:xfrm>
              <a:off x="5172811" y="3477617"/>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Technical Sgt.</a:t>
              </a:r>
              <a:endParaRPr lang="en-US" sz="700" kern="1200" dirty="0"/>
            </a:p>
          </p:txBody>
        </p:sp>
        <p:sp>
          <p:nvSpPr>
            <p:cNvPr id="50" name="Freeform 49"/>
            <p:cNvSpPr/>
            <p:nvPr/>
          </p:nvSpPr>
          <p:spPr>
            <a:xfrm>
              <a:off x="5172811" y="3898231"/>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Evidence Custodian</a:t>
              </a:r>
              <a:endParaRPr lang="en-US" sz="700" kern="1200" dirty="0"/>
            </a:p>
          </p:txBody>
        </p:sp>
        <p:sp>
          <p:nvSpPr>
            <p:cNvPr id="51" name="Freeform 50"/>
            <p:cNvSpPr/>
            <p:nvPr/>
          </p:nvSpPr>
          <p:spPr>
            <a:xfrm>
              <a:off x="4294679" y="3509593"/>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Investigations Lt.</a:t>
              </a:r>
              <a:endParaRPr lang="en-US" sz="700" kern="1200" dirty="0"/>
            </a:p>
          </p:txBody>
        </p:sp>
        <p:sp>
          <p:nvSpPr>
            <p:cNvPr id="52" name="Freeform 51"/>
            <p:cNvSpPr/>
            <p:nvPr/>
          </p:nvSpPr>
          <p:spPr>
            <a:xfrm>
              <a:off x="4294679" y="3933897"/>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Detective Sgt.</a:t>
              </a:r>
              <a:endParaRPr lang="en-US" sz="700" kern="1200" dirty="0"/>
            </a:p>
          </p:txBody>
        </p:sp>
        <p:sp>
          <p:nvSpPr>
            <p:cNvPr id="53" name="Freeform 52"/>
            <p:cNvSpPr/>
            <p:nvPr/>
          </p:nvSpPr>
          <p:spPr>
            <a:xfrm>
              <a:off x="4436118" y="4424830"/>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Detectives</a:t>
              </a:r>
              <a:endParaRPr lang="en-US" sz="700" kern="1200" dirty="0"/>
            </a:p>
          </p:txBody>
        </p:sp>
        <p:sp>
          <p:nvSpPr>
            <p:cNvPr id="54" name="Freeform 53"/>
            <p:cNvSpPr/>
            <p:nvPr/>
          </p:nvSpPr>
          <p:spPr>
            <a:xfrm>
              <a:off x="4436118" y="4853231"/>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Administrative Clerk</a:t>
              </a:r>
              <a:endParaRPr lang="en-US" sz="700" kern="1200" dirty="0"/>
            </a:p>
          </p:txBody>
        </p:sp>
        <p:sp>
          <p:nvSpPr>
            <p:cNvPr id="55" name="Freeform 54"/>
            <p:cNvSpPr/>
            <p:nvPr/>
          </p:nvSpPr>
          <p:spPr>
            <a:xfrm>
              <a:off x="2116368" y="3502543"/>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Support Services Lt.</a:t>
              </a:r>
              <a:endParaRPr lang="en-US" sz="700" kern="1200" dirty="0"/>
            </a:p>
          </p:txBody>
        </p:sp>
        <p:sp>
          <p:nvSpPr>
            <p:cNvPr id="56" name="Freeform 55"/>
            <p:cNvSpPr/>
            <p:nvPr/>
          </p:nvSpPr>
          <p:spPr>
            <a:xfrm>
              <a:off x="3550474" y="3926536"/>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smtClean="0"/>
                <a:t>Municipal Court Liaison</a:t>
              </a:r>
              <a:endParaRPr lang="en-US" sz="700" kern="1200" dirty="0"/>
            </a:p>
          </p:txBody>
        </p:sp>
        <p:sp>
          <p:nvSpPr>
            <p:cNvPr id="57" name="Freeform 56"/>
            <p:cNvSpPr/>
            <p:nvPr/>
          </p:nvSpPr>
          <p:spPr>
            <a:xfrm>
              <a:off x="1411673" y="3935161"/>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smtClean="0"/>
                <a:t>Administrative Specialist</a:t>
              </a:r>
              <a:endParaRPr lang="en-US" sz="700" kern="1200" dirty="0"/>
            </a:p>
          </p:txBody>
        </p:sp>
        <p:sp>
          <p:nvSpPr>
            <p:cNvPr id="58" name="Freeform 57"/>
            <p:cNvSpPr/>
            <p:nvPr/>
          </p:nvSpPr>
          <p:spPr>
            <a:xfrm>
              <a:off x="2116368" y="3935309"/>
              <a:ext cx="599966" cy="301690"/>
            </a:xfrm>
            <a:custGeom>
              <a:avLst/>
              <a:gdLst>
                <a:gd name="connsiteX0" fmla="*/ 0 w 599966"/>
                <a:gd name="connsiteY0" fmla="*/ 0 h 301690"/>
                <a:gd name="connsiteX1" fmla="*/ 599966 w 599966"/>
                <a:gd name="connsiteY1" fmla="*/ 0 h 301690"/>
                <a:gd name="connsiteX2" fmla="*/ 599966 w 599966"/>
                <a:gd name="connsiteY2" fmla="*/ 301690 h 301690"/>
                <a:gd name="connsiteX3" fmla="*/ 0 w 599966"/>
                <a:gd name="connsiteY3" fmla="*/ 301690 h 301690"/>
                <a:gd name="connsiteX4" fmla="*/ 0 w 599966"/>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966" h="301690">
                  <a:moveTo>
                    <a:pt x="0" y="0"/>
                  </a:moveTo>
                  <a:lnTo>
                    <a:pt x="599966" y="0"/>
                  </a:lnTo>
                  <a:lnTo>
                    <a:pt x="599966"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smtClean="0"/>
                <a:t>Dispatch Sgt.</a:t>
              </a:r>
              <a:endParaRPr lang="en-US" sz="700" kern="1200" dirty="0"/>
            </a:p>
          </p:txBody>
        </p:sp>
        <p:sp>
          <p:nvSpPr>
            <p:cNvPr id="59" name="Freeform 58"/>
            <p:cNvSpPr/>
            <p:nvPr/>
          </p:nvSpPr>
          <p:spPr>
            <a:xfrm>
              <a:off x="2116368" y="4368076"/>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smtClean="0"/>
                <a:t>Dispatchers</a:t>
              </a:r>
              <a:endParaRPr lang="en-US" sz="700" kern="1200" dirty="0"/>
            </a:p>
          </p:txBody>
        </p:sp>
        <p:sp>
          <p:nvSpPr>
            <p:cNvPr id="60" name="Freeform 59"/>
            <p:cNvSpPr/>
            <p:nvPr/>
          </p:nvSpPr>
          <p:spPr>
            <a:xfrm>
              <a:off x="2852989" y="3935161"/>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smtClean="0"/>
                <a:t>Records Supervisor</a:t>
              </a:r>
              <a:endParaRPr lang="en-US" sz="700" kern="1200" dirty="0"/>
            </a:p>
          </p:txBody>
        </p:sp>
        <p:sp>
          <p:nvSpPr>
            <p:cNvPr id="61" name="Freeform 60"/>
            <p:cNvSpPr/>
            <p:nvPr/>
          </p:nvSpPr>
          <p:spPr>
            <a:xfrm>
              <a:off x="2852989" y="4367044"/>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smtClean="0"/>
                <a:t>Records Clerks</a:t>
              </a:r>
              <a:endParaRPr lang="en-US" sz="700" kern="1200" dirty="0"/>
            </a:p>
          </p:txBody>
        </p:sp>
        <p:sp>
          <p:nvSpPr>
            <p:cNvPr id="62" name="Freeform 61"/>
            <p:cNvSpPr/>
            <p:nvPr/>
          </p:nvSpPr>
          <p:spPr>
            <a:xfrm>
              <a:off x="599370" y="3935161"/>
              <a:ext cx="692271" cy="301690"/>
            </a:xfrm>
            <a:custGeom>
              <a:avLst/>
              <a:gdLst>
                <a:gd name="connsiteX0" fmla="*/ 0 w 692271"/>
                <a:gd name="connsiteY0" fmla="*/ 0 h 301690"/>
                <a:gd name="connsiteX1" fmla="*/ 692271 w 692271"/>
                <a:gd name="connsiteY1" fmla="*/ 0 h 301690"/>
                <a:gd name="connsiteX2" fmla="*/ 692271 w 692271"/>
                <a:gd name="connsiteY2" fmla="*/ 301690 h 301690"/>
                <a:gd name="connsiteX3" fmla="*/ 0 w 692271"/>
                <a:gd name="connsiteY3" fmla="*/ 301690 h 301690"/>
                <a:gd name="connsiteX4" fmla="*/ 0 w 69227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71" h="301690">
                  <a:moveTo>
                    <a:pt x="0" y="0"/>
                  </a:moveTo>
                  <a:lnTo>
                    <a:pt x="692271" y="0"/>
                  </a:lnTo>
                  <a:lnTo>
                    <a:pt x="69227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smtClean="0"/>
                <a:t>Animal Control Supervisor</a:t>
              </a:r>
              <a:endParaRPr lang="en-US" sz="700" kern="1200" dirty="0"/>
            </a:p>
          </p:txBody>
        </p:sp>
        <p:sp>
          <p:nvSpPr>
            <p:cNvPr id="63" name="Freeform 62"/>
            <p:cNvSpPr/>
            <p:nvPr/>
          </p:nvSpPr>
          <p:spPr>
            <a:xfrm>
              <a:off x="765554" y="4367044"/>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Animal Control Officers</a:t>
              </a:r>
              <a:endParaRPr lang="en-US" sz="700" kern="1200" dirty="0"/>
            </a:p>
          </p:txBody>
        </p:sp>
        <p:sp>
          <p:nvSpPr>
            <p:cNvPr id="64" name="Freeform 63"/>
            <p:cNvSpPr/>
            <p:nvPr/>
          </p:nvSpPr>
          <p:spPr>
            <a:xfrm>
              <a:off x="746794" y="4800839"/>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Kennel Attendants</a:t>
              </a:r>
              <a:endParaRPr lang="en-US" sz="700" kern="1200" dirty="0"/>
            </a:p>
          </p:txBody>
        </p:sp>
        <p:sp>
          <p:nvSpPr>
            <p:cNvPr id="65" name="Freeform 64"/>
            <p:cNvSpPr/>
            <p:nvPr/>
          </p:nvSpPr>
          <p:spPr>
            <a:xfrm>
              <a:off x="746794" y="5233606"/>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Records Clerk</a:t>
              </a:r>
              <a:endParaRPr lang="en-US" sz="700" kern="1200" dirty="0"/>
            </a:p>
          </p:txBody>
        </p:sp>
        <p:sp>
          <p:nvSpPr>
            <p:cNvPr id="66" name="Freeform 65"/>
            <p:cNvSpPr/>
            <p:nvPr/>
          </p:nvSpPr>
          <p:spPr>
            <a:xfrm>
              <a:off x="6432099" y="2285869"/>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Secretary</a:t>
              </a:r>
              <a:endParaRPr lang="en-US" sz="700" kern="1200" dirty="0"/>
            </a:p>
          </p:txBody>
        </p:sp>
      </p:grpSp>
    </p:spTree>
    <p:extLst>
      <p:ext uri="{BB962C8B-B14F-4D97-AF65-F5344CB8AC3E}">
        <p14:creationId xmlns:p14="http://schemas.microsoft.com/office/powerpoint/2010/main" val="3377674621"/>
      </p:ext>
    </p:extLst>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en-US" dirty="0" smtClean="0"/>
              <a:t>Arrests</a:t>
            </a:r>
          </a:p>
        </p:txBody>
      </p:sp>
      <p:graphicFrame>
        <p:nvGraphicFramePr>
          <p:cNvPr id="4" name="Object 3"/>
          <p:cNvGraphicFramePr>
            <a:graphicFrameLocks noGrp="1" noChangeAspect="1"/>
          </p:cNvGraphicFramePr>
          <p:nvPr>
            <p:ph type="chart" idx="1"/>
            <p:extLst>
              <p:ext uri="{D42A27DB-BD31-4B8C-83A1-F6EECF244321}">
                <p14:modId xmlns:p14="http://schemas.microsoft.com/office/powerpoint/2010/main" val="3191458928"/>
              </p:ext>
            </p:extLst>
          </p:nvPr>
        </p:nvGraphicFramePr>
        <p:xfrm>
          <a:off x="1447800" y="1752600"/>
          <a:ext cx="6400800"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half" idx="2"/>
            <p:extLst>
              <p:ext uri="{D42A27DB-BD31-4B8C-83A1-F6EECF244321}">
                <p14:modId xmlns:p14="http://schemas.microsoft.com/office/powerpoint/2010/main" val="2238674841"/>
              </p:ext>
            </p:extLst>
          </p:nvPr>
        </p:nvGraphicFramePr>
        <p:xfrm>
          <a:off x="3886200" y="1219200"/>
          <a:ext cx="48006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274638"/>
            <a:ext cx="8229600" cy="563562"/>
          </a:xfrm>
        </p:spPr>
        <p:txBody>
          <a:bodyPr>
            <a:normAutofit fontScale="90000"/>
          </a:bodyPr>
          <a:lstStyle/>
          <a:p>
            <a:r>
              <a:rPr lang="en-US" dirty="0" smtClean="0"/>
              <a:t>Arrests by Area 2021</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04800" y="762000"/>
            <a:ext cx="3668872" cy="5486399"/>
          </a:xfrm>
        </p:spPr>
      </p:pic>
    </p:spTree>
    <p:extLst>
      <p:ext uri="{BB962C8B-B14F-4D97-AF65-F5344CB8AC3E}">
        <p14:creationId xmlns:p14="http://schemas.microsoft.com/office/powerpoint/2010/main" val="3328301641"/>
      </p:ext>
    </p:extLst>
  </p:cSld>
  <p:clrMapOvr>
    <a:masterClrMapping/>
  </p:clrMapOvr>
  <p:transition>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Battery LEO</a:t>
            </a:r>
            <a:endParaRPr lang="en-US" dirty="0"/>
          </a:p>
        </p:txBody>
      </p:sp>
      <p:sp>
        <p:nvSpPr>
          <p:cNvPr id="3" name="Content Placeholder 2"/>
          <p:cNvSpPr>
            <a:spLocks noGrp="1"/>
          </p:cNvSpPr>
          <p:nvPr>
            <p:ph idx="1"/>
          </p:nvPr>
        </p:nvSpPr>
        <p:spPr>
          <a:xfrm>
            <a:off x="457200" y="1600200"/>
            <a:ext cx="8229600" cy="4525963"/>
          </a:xfrm>
        </p:spPr>
        <p:txBody>
          <a:bodyPr/>
          <a:lstStyle/>
          <a:p>
            <a:r>
              <a:rPr lang="en-US" dirty="0" smtClean="0">
                <a:solidFill>
                  <a:schemeClr val="bg1"/>
                </a:solidFill>
              </a:rPr>
              <a:t> </a:t>
            </a:r>
            <a:endParaRPr lang="en-US" dirty="0">
              <a:solidFill>
                <a:schemeClr val="bg1"/>
              </a:solidFill>
            </a:endParaRPr>
          </a:p>
        </p:txBody>
      </p:sp>
      <p:graphicFrame>
        <p:nvGraphicFramePr>
          <p:cNvPr id="8" name="Chart 7"/>
          <p:cNvGraphicFramePr/>
          <p:nvPr>
            <p:extLst>
              <p:ext uri="{D42A27DB-BD31-4B8C-83A1-F6EECF244321}">
                <p14:modId xmlns:p14="http://schemas.microsoft.com/office/powerpoint/2010/main" val="2166880546"/>
              </p:ext>
            </p:extLst>
          </p:nvPr>
        </p:nvGraphicFramePr>
        <p:xfrm>
          <a:off x="457200" y="1397000"/>
          <a:ext cx="8229600" cy="431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034733"/>
      </p:ext>
    </p:extLst>
  </p:cSld>
  <p:clrMapOvr>
    <a:masterClrMapping/>
  </p:clrMapOvr>
  <p:transition>
    <p:pull dir="d"/>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dirty="0" smtClean="0"/>
              <a:t>Domestic Cases</a:t>
            </a:r>
          </a:p>
        </p:txBody>
      </p:sp>
      <p:graphicFrame>
        <p:nvGraphicFramePr>
          <p:cNvPr id="4" name="Object 0"/>
          <p:cNvGraphicFramePr>
            <a:graphicFrameLocks noGrp="1" noChangeAspect="1"/>
          </p:cNvGraphicFramePr>
          <p:nvPr>
            <p:ph type="chart" idx="1"/>
            <p:extLst>
              <p:ext uri="{D42A27DB-BD31-4B8C-83A1-F6EECF244321}">
                <p14:modId xmlns:p14="http://schemas.microsoft.com/office/powerpoint/2010/main" val="877834576"/>
              </p:ext>
            </p:extLst>
          </p:nvPr>
        </p:nvGraphicFramePr>
        <p:xfrm>
          <a:off x="838200" y="1371600"/>
          <a:ext cx="7767639" cy="5105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Domestic Arrests 2021</a:t>
            </a:r>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1245159133"/>
              </p:ext>
            </p:extLst>
          </p:nvPr>
        </p:nvGraphicFramePr>
        <p:xfrm>
          <a:off x="152400" y="914400"/>
          <a:ext cx="35052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ext uri="{D42A27DB-BD31-4B8C-83A1-F6EECF244321}">
                <p14:modId xmlns:p14="http://schemas.microsoft.com/office/powerpoint/2010/main" val="4176005218"/>
              </p:ext>
            </p:extLst>
          </p:nvPr>
        </p:nvGraphicFramePr>
        <p:xfrm>
          <a:off x="152400" y="4143153"/>
          <a:ext cx="4038600" cy="2714847"/>
        </p:xfrm>
        <a:graphic>
          <a:graphicData uri="http://schemas.openxmlformats.org/drawingml/2006/chart">
            <c:chart xmlns:c="http://schemas.openxmlformats.org/drawingml/2006/chart" xmlns:r="http://schemas.openxmlformats.org/officeDocument/2006/relationships" r:id="rId3"/>
          </a:graphicData>
        </a:graphic>
      </p:graphicFrame>
      <p:pic>
        <p:nvPicPr>
          <p:cNvPr id="9" name="Content Placeholder 4"/>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3886200" y="1295400"/>
            <a:ext cx="1981200" cy="3132340"/>
          </a:xfrm>
        </p:spPr>
      </p:pic>
      <p:graphicFrame>
        <p:nvGraphicFramePr>
          <p:cNvPr id="6" name="Content Placeholder 5"/>
          <p:cNvGraphicFramePr>
            <a:graphicFrameLocks noGrp="1"/>
          </p:cNvGraphicFramePr>
          <p:nvPr>
            <p:ph sz="half" idx="2"/>
            <p:extLst>
              <p:ext uri="{D42A27DB-BD31-4B8C-83A1-F6EECF244321}">
                <p14:modId xmlns:p14="http://schemas.microsoft.com/office/powerpoint/2010/main" val="296719666"/>
              </p:ext>
            </p:extLst>
          </p:nvPr>
        </p:nvGraphicFramePr>
        <p:xfrm>
          <a:off x="5334000" y="457200"/>
          <a:ext cx="3505200" cy="39705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p:nvPr>
            <p:extLst>
              <p:ext uri="{D42A27DB-BD31-4B8C-83A1-F6EECF244321}">
                <p14:modId xmlns:p14="http://schemas.microsoft.com/office/powerpoint/2010/main" val="2805401622"/>
              </p:ext>
            </p:extLst>
          </p:nvPr>
        </p:nvGraphicFramePr>
        <p:xfrm>
          <a:off x="5715000" y="4191000"/>
          <a:ext cx="2819400" cy="1955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54112260"/>
      </p:ext>
    </p:extLst>
  </p:cSld>
  <p:clrMapOvr>
    <a:masterClrMapping/>
  </p:clrMapOvr>
  <p:transition>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86000" y="278219"/>
            <a:ext cx="5410200" cy="8001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Narcotics</a:t>
            </a:r>
            <a:r>
              <a:rPr kumimoji="0" lang="en-US" sz="4000" b="0" i="0" u="none" strike="noStrike" kern="1200" cap="none" spc="0" normalizeH="0" noProof="0" dirty="0" smtClean="0">
                <a:ln>
                  <a:noFill/>
                </a:ln>
                <a:solidFill>
                  <a:schemeClr val="tx1"/>
                </a:solidFill>
                <a:effectLst/>
                <a:uLnTx/>
                <a:uFillTx/>
                <a:latin typeface="+mj-lt"/>
                <a:ea typeface="+mj-ea"/>
                <a:cs typeface="+mj-cs"/>
              </a:rPr>
              <a:t> Enforcement</a:t>
            </a:r>
            <a:endParaRPr kumimoji="0" lang="en-US" sz="4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Rectangle 2"/>
          <p:cNvSpPr txBox="1">
            <a:spLocks noChangeArrowheads="1"/>
          </p:cNvSpPr>
          <p:nvPr/>
        </p:nvSpPr>
        <p:spPr>
          <a:xfrm>
            <a:off x="1143000" y="1066800"/>
            <a:ext cx="762000" cy="381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1600" i="0" u="none" strike="noStrike" kern="1200" cap="none" spc="0" normalizeH="0" baseline="0" noProof="0" dirty="0" smtClean="0">
              <a:ln>
                <a:noFill/>
              </a:ln>
              <a:solidFill>
                <a:schemeClr val="tx1"/>
              </a:solidFill>
              <a:effectLst/>
              <a:uLnTx/>
              <a:uFillTx/>
              <a:latin typeface="+mj-lt"/>
              <a:ea typeface="+mj-ea"/>
              <a:cs typeface="+mj-cs"/>
            </a:endParaRPr>
          </a:p>
        </p:txBody>
      </p:sp>
      <p:graphicFrame>
        <p:nvGraphicFramePr>
          <p:cNvPr id="7" name="Object 3"/>
          <p:cNvGraphicFramePr>
            <a:graphicFrameLocks noChangeAspect="1"/>
          </p:cNvGraphicFramePr>
          <p:nvPr>
            <p:extLst>
              <p:ext uri="{D42A27DB-BD31-4B8C-83A1-F6EECF244321}">
                <p14:modId xmlns:p14="http://schemas.microsoft.com/office/powerpoint/2010/main" val="208709756"/>
              </p:ext>
            </p:extLst>
          </p:nvPr>
        </p:nvGraphicFramePr>
        <p:xfrm>
          <a:off x="457200" y="1091610"/>
          <a:ext cx="8443915" cy="264219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2"/>
          <p:cNvSpPr txBox="1">
            <a:spLocks noChangeArrowheads="1"/>
          </p:cNvSpPr>
          <p:nvPr/>
        </p:nvSpPr>
        <p:spPr>
          <a:xfrm>
            <a:off x="375732" y="1066800"/>
            <a:ext cx="1295400" cy="381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1" i="0" u="sng" strike="noStrike" kern="1200" cap="none" spc="0" normalizeH="0" baseline="0" noProof="0" dirty="0" smtClean="0">
                <a:ln>
                  <a:noFill/>
                </a:ln>
                <a:solidFill>
                  <a:schemeClr val="tx1"/>
                </a:solidFill>
                <a:effectLst/>
                <a:uLnTx/>
                <a:uFillTx/>
                <a:latin typeface="+mj-lt"/>
                <a:ea typeface="+mj-ea"/>
                <a:cs typeface="+mj-cs"/>
              </a:rPr>
              <a:t>Activity</a:t>
            </a:r>
          </a:p>
        </p:txBody>
      </p:sp>
      <p:graphicFrame>
        <p:nvGraphicFramePr>
          <p:cNvPr id="16" name="Object 5"/>
          <p:cNvGraphicFramePr>
            <a:graphicFrameLocks noChangeAspect="1"/>
          </p:cNvGraphicFramePr>
          <p:nvPr>
            <p:extLst>
              <p:ext uri="{D42A27DB-BD31-4B8C-83A1-F6EECF244321}">
                <p14:modId xmlns:p14="http://schemas.microsoft.com/office/powerpoint/2010/main" val="4167835039"/>
              </p:ext>
            </p:extLst>
          </p:nvPr>
        </p:nvGraphicFramePr>
        <p:xfrm>
          <a:off x="1447800" y="3886200"/>
          <a:ext cx="6858000" cy="2710416"/>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2"/>
          <p:cNvSpPr txBox="1">
            <a:spLocks noChangeArrowheads="1"/>
          </p:cNvSpPr>
          <p:nvPr/>
        </p:nvSpPr>
        <p:spPr>
          <a:xfrm>
            <a:off x="614030" y="4437321"/>
            <a:ext cx="1066800" cy="381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1800" b="1" u="sng" dirty="0" smtClean="0">
                <a:latin typeface="+mj-lt"/>
                <a:ea typeface="+mj-ea"/>
                <a:cs typeface="+mj-cs"/>
              </a:rPr>
              <a:t>Seizure</a:t>
            </a:r>
            <a:r>
              <a:rPr kumimoji="0" lang="en-US" sz="1800" b="1" i="0" u="sng" strike="noStrike" kern="1200" cap="none" spc="0" normalizeH="0" baseline="0" noProof="0" dirty="0" smtClean="0">
                <a:ln>
                  <a:noFill/>
                </a:ln>
                <a:solidFill>
                  <a:schemeClr val="tx1"/>
                </a:solidFill>
                <a:effectLst/>
                <a:uLnTx/>
                <a:uFillTx/>
                <a:latin typeface="+mj-lt"/>
                <a:ea typeface="+mj-ea"/>
                <a:cs typeface="+mj-cs"/>
              </a:rPr>
              <a:t>s</a:t>
            </a:r>
          </a:p>
        </p:txBody>
      </p:sp>
    </p:spTree>
  </p:cSld>
  <p:clrMapOvr>
    <a:masterClrMapping/>
  </p:clrMapOvr>
  <p:transition>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noFill/>
        </p:spPr>
        <p:txBody>
          <a:bodyPr>
            <a:normAutofit/>
          </a:bodyPr>
          <a:lstStyle/>
          <a:p>
            <a:r>
              <a:rPr lang="en-US" dirty="0" smtClean="0"/>
              <a:t>Traffic Accidents</a:t>
            </a:r>
          </a:p>
        </p:txBody>
      </p:sp>
      <p:graphicFrame>
        <p:nvGraphicFramePr>
          <p:cNvPr id="5" name="Object 3"/>
          <p:cNvGraphicFramePr>
            <a:graphicFrameLocks noGrp="1" noChangeAspect="1"/>
          </p:cNvGraphicFramePr>
          <p:nvPr>
            <p:ph type="chart" sz="half" idx="2"/>
            <p:extLst>
              <p:ext uri="{D42A27DB-BD31-4B8C-83A1-F6EECF244321}">
                <p14:modId xmlns:p14="http://schemas.microsoft.com/office/powerpoint/2010/main" val="4115227750"/>
              </p:ext>
            </p:extLst>
          </p:nvPr>
        </p:nvGraphicFramePr>
        <p:xfrm>
          <a:off x="4419600" y="1752600"/>
          <a:ext cx="4343400" cy="4114800"/>
        </p:xfrm>
        <a:graphic>
          <a:graphicData uri="http://schemas.openxmlformats.org/drawingml/2006/chart">
            <c:chart xmlns:c="http://schemas.openxmlformats.org/drawingml/2006/chart" xmlns:r="http://schemas.openxmlformats.org/officeDocument/2006/relationships" r:id="rId3"/>
          </a:graphicData>
        </a:graphic>
      </p:graphicFrame>
      <p:pic>
        <p:nvPicPr>
          <p:cNvPr id="69636" name="Picture 4" descr="http://www.thelegali.com/wp-content/uploads/2018/03/Avoid-Injuries-in-Traffic-Acciden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905000"/>
            <a:ext cx="3793067" cy="3352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Citations </a:t>
            </a:r>
            <a:endParaRPr lang="en-US" dirty="0"/>
          </a:p>
        </p:txBody>
      </p:sp>
      <p:graphicFrame>
        <p:nvGraphicFramePr>
          <p:cNvPr id="4" name="Object 5"/>
          <p:cNvGraphicFramePr>
            <a:graphicFrameLocks noChangeAspect="1"/>
          </p:cNvGraphicFramePr>
          <p:nvPr>
            <p:extLst>
              <p:ext uri="{D42A27DB-BD31-4B8C-83A1-F6EECF244321}">
                <p14:modId xmlns:p14="http://schemas.microsoft.com/office/powerpoint/2010/main" val="3284487976"/>
              </p:ext>
            </p:extLst>
          </p:nvPr>
        </p:nvGraphicFramePr>
        <p:xfrm>
          <a:off x="1143000" y="1828800"/>
          <a:ext cx="6400800" cy="3657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6974266"/>
      </p:ext>
    </p:extLst>
  </p:cSld>
  <p:clrMapOvr>
    <a:masterClrMapping/>
  </p:clrMapOvr>
  <p:transition>
    <p:pull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28155"/>
            <a:ext cx="7772400" cy="1104900"/>
          </a:xfrm>
        </p:spPr>
        <p:txBody>
          <a:bodyPr/>
          <a:lstStyle/>
          <a:p>
            <a:r>
              <a:rPr lang="en-US" dirty="0" smtClean="0"/>
              <a:t>Traffic Citations 2021</a:t>
            </a:r>
            <a:endParaRPr lang="en-US" dirty="0"/>
          </a:p>
        </p:txBody>
      </p:sp>
      <p:graphicFrame>
        <p:nvGraphicFramePr>
          <p:cNvPr id="6" name="Chart Placeholder 5"/>
          <p:cNvGraphicFramePr>
            <a:graphicFrameLocks noGrp="1"/>
          </p:cNvGraphicFramePr>
          <p:nvPr>
            <p:ph type="chart" idx="1"/>
            <p:extLst>
              <p:ext uri="{D42A27DB-BD31-4B8C-83A1-F6EECF244321}">
                <p14:modId xmlns:p14="http://schemas.microsoft.com/office/powerpoint/2010/main" val="1741500531"/>
              </p:ext>
            </p:extLst>
          </p:nvPr>
        </p:nvGraphicFramePr>
        <p:xfrm>
          <a:off x="609600" y="1128202"/>
          <a:ext cx="77724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620000" y="5257800"/>
            <a:ext cx="1219200" cy="954107"/>
          </a:xfrm>
          <a:prstGeom prst="rect">
            <a:avLst/>
          </a:prstGeom>
          <a:noFill/>
        </p:spPr>
        <p:txBody>
          <a:bodyPr wrap="square" rtlCol="0">
            <a:spAutoFit/>
          </a:bodyPr>
          <a:lstStyle/>
          <a:p>
            <a:pPr algn="ctr"/>
            <a:r>
              <a:rPr lang="en-US" sz="1400" dirty="0" smtClean="0">
                <a:latin typeface="+mn-lt"/>
              </a:rPr>
              <a:t>__________</a:t>
            </a:r>
          </a:p>
          <a:p>
            <a:pPr algn="ctr"/>
            <a:r>
              <a:rPr lang="en-US" sz="1400" dirty="0" smtClean="0">
                <a:latin typeface="+mn-lt"/>
              </a:rPr>
              <a:t>Total Traffic Citations 1,983</a:t>
            </a:r>
            <a:endParaRPr lang="en-US" sz="1400" dirty="0">
              <a:latin typeface="+mn-lt"/>
            </a:endParaRPr>
          </a:p>
        </p:txBody>
      </p:sp>
    </p:spTree>
    <p:extLst>
      <p:ext uri="{BB962C8B-B14F-4D97-AF65-F5344CB8AC3E}">
        <p14:creationId xmlns:p14="http://schemas.microsoft.com/office/powerpoint/2010/main" val="1896513806"/>
      </p:ext>
    </p:extLst>
  </p:cSld>
  <p:clrMapOvr>
    <a:masterClrMapping/>
  </p:clrMapOvr>
  <p:transition>
    <p:pull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Top Traffic Accident Locations 2021</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260845696"/>
              </p:ext>
            </p:extLst>
          </p:nvPr>
        </p:nvGraphicFramePr>
        <p:xfrm>
          <a:off x="152400" y="1371600"/>
          <a:ext cx="8458200"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1367311"/>
      </p:ext>
    </p:extLst>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8700" y="898225"/>
            <a:ext cx="7772400" cy="1104900"/>
          </a:xfrm>
        </p:spPr>
        <p:txBody>
          <a:bodyPr>
            <a:normAutofit/>
          </a:bodyPr>
          <a:lstStyle/>
          <a:p>
            <a:r>
              <a:rPr lang="en-US" sz="3200" dirty="0" smtClean="0"/>
              <a:t>Message from Chief Kitchens</a:t>
            </a:r>
            <a:endParaRPr lang="en-US" sz="3200" dirty="0"/>
          </a:p>
        </p:txBody>
      </p:sp>
      <p:pic>
        <p:nvPicPr>
          <p:cNvPr id="8" name="Picture 7" descr="badge patch - new - gold.bmp"/>
          <p:cNvPicPr>
            <a:picLocks noChangeAspect="1"/>
          </p:cNvPicPr>
          <p:nvPr/>
        </p:nvPicPr>
        <p:blipFill>
          <a:blip r:embed="rId3" cstate="print"/>
          <a:stretch>
            <a:fillRect/>
          </a:stretch>
        </p:blipFill>
        <p:spPr>
          <a:xfrm>
            <a:off x="457200" y="574375"/>
            <a:ext cx="1752600" cy="1752600"/>
          </a:xfrm>
          <a:prstGeom prst="rect">
            <a:avLst/>
          </a:prstGeom>
        </p:spPr>
      </p:pic>
      <p:sp>
        <p:nvSpPr>
          <p:cNvPr id="6" name="TextBox 5"/>
          <p:cNvSpPr txBox="1"/>
          <p:nvPr/>
        </p:nvSpPr>
        <p:spPr>
          <a:xfrm>
            <a:off x="1600200" y="2743200"/>
            <a:ext cx="6400800" cy="2831544"/>
          </a:xfrm>
          <a:prstGeom prst="rect">
            <a:avLst/>
          </a:prstGeom>
          <a:noFill/>
        </p:spPr>
        <p:txBody>
          <a:bodyPr wrap="square" rtlCol="0">
            <a:spAutoFit/>
          </a:bodyPr>
          <a:lstStyle/>
          <a:p>
            <a:pPr eaLnBrk="0" fontAlgn="base" hangingPunct="0">
              <a:spcBef>
                <a:spcPct val="0"/>
              </a:spcBef>
              <a:spcAft>
                <a:spcPct val="0"/>
              </a:spcAft>
            </a:pPr>
            <a:r>
              <a:rPr lang="en-US" sz="1400" dirty="0">
                <a:solidFill>
                  <a:prstClr val="black"/>
                </a:solidFill>
                <a:latin typeface="Times New Roman" pitchFamily="18" charset="0"/>
              </a:rPr>
              <a:t>The men and women of the Leavenworth Police Department are proud to present the </a:t>
            </a:r>
            <a:r>
              <a:rPr lang="en-US" sz="1400" dirty="0" smtClean="0">
                <a:solidFill>
                  <a:prstClr val="black"/>
                </a:solidFill>
                <a:latin typeface="Times New Roman" pitchFamily="18" charset="0"/>
              </a:rPr>
              <a:t>2021 </a:t>
            </a:r>
            <a:r>
              <a:rPr lang="en-US" sz="1400" dirty="0">
                <a:solidFill>
                  <a:prstClr val="black"/>
                </a:solidFill>
                <a:latin typeface="Times New Roman" pitchFamily="18" charset="0"/>
              </a:rPr>
              <a:t>Annual Report.  </a:t>
            </a:r>
            <a:r>
              <a:rPr lang="en-US" sz="1400" dirty="0" smtClean="0">
                <a:solidFill>
                  <a:prstClr val="black"/>
                </a:solidFill>
                <a:latin typeface="Times New Roman" pitchFamily="18" charset="0"/>
              </a:rPr>
              <a:t>Officers and employees continued to meet the challenges of the COVID-19 pandemic with great determination and spirit.     </a:t>
            </a:r>
            <a:endParaRPr lang="en-US" sz="1400" dirty="0">
              <a:solidFill>
                <a:prstClr val="black"/>
              </a:solidFill>
              <a:latin typeface="Times New Roman" pitchFamily="18" charset="0"/>
            </a:endParaRPr>
          </a:p>
          <a:p>
            <a:pPr eaLnBrk="0" fontAlgn="base" hangingPunct="0">
              <a:spcBef>
                <a:spcPct val="0"/>
              </a:spcBef>
              <a:spcAft>
                <a:spcPct val="0"/>
              </a:spcAft>
            </a:pPr>
            <a:endParaRPr lang="en-US" sz="1400" dirty="0">
              <a:solidFill>
                <a:prstClr val="black"/>
              </a:solidFill>
              <a:latin typeface="Times New Roman" pitchFamily="18" charset="0"/>
            </a:endParaRPr>
          </a:p>
          <a:p>
            <a:pPr eaLnBrk="0" fontAlgn="base" hangingPunct="0">
              <a:spcBef>
                <a:spcPct val="0"/>
              </a:spcBef>
              <a:spcAft>
                <a:spcPct val="0"/>
              </a:spcAft>
            </a:pPr>
            <a:r>
              <a:rPr lang="en-US" sz="1400" dirty="0">
                <a:solidFill>
                  <a:prstClr val="black"/>
                </a:solidFill>
                <a:latin typeface="Times New Roman" pitchFamily="18" charset="0"/>
              </a:rPr>
              <a:t>The overall  crime rate in the City of Leavenworth went </a:t>
            </a:r>
            <a:r>
              <a:rPr lang="en-US" sz="1400" dirty="0" smtClean="0">
                <a:solidFill>
                  <a:prstClr val="black"/>
                </a:solidFill>
                <a:latin typeface="Times New Roman" pitchFamily="18" charset="0"/>
              </a:rPr>
              <a:t>down 14%.  Part 1 and Part 2 Crimes are both down significantly.  We continue to deal with the tragedy of Domestic Violence as our primary source of calls for service but they were down in 2021.   </a:t>
            </a:r>
            <a:endParaRPr lang="en-US" sz="1400" dirty="0">
              <a:solidFill>
                <a:prstClr val="black"/>
              </a:solidFill>
              <a:latin typeface="Times New Roman" pitchFamily="18" charset="0"/>
            </a:endParaRPr>
          </a:p>
          <a:p>
            <a:pPr eaLnBrk="0" fontAlgn="base" hangingPunct="0">
              <a:spcBef>
                <a:spcPct val="0"/>
              </a:spcBef>
              <a:spcAft>
                <a:spcPct val="0"/>
              </a:spcAft>
            </a:pPr>
            <a:endParaRPr lang="en-US" sz="1400" dirty="0">
              <a:solidFill>
                <a:prstClr val="black"/>
              </a:solidFill>
              <a:latin typeface="Times New Roman" pitchFamily="18" charset="0"/>
            </a:endParaRPr>
          </a:p>
          <a:p>
            <a:pPr eaLnBrk="0" fontAlgn="base" hangingPunct="0">
              <a:spcBef>
                <a:spcPct val="0"/>
              </a:spcBef>
              <a:spcAft>
                <a:spcPct val="0"/>
              </a:spcAft>
            </a:pPr>
            <a:r>
              <a:rPr lang="en-US" sz="1400" dirty="0" smtClean="0">
                <a:solidFill>
                  <a:prstClr val="black"/>
                </a:solidFill>
                <a:latin typeface="Times New Roman" pitchFamily="18" charset="0"/>
              </a:rPr>
              <a:t>The law enforcement profession continues to focus our efforts on hiring and retention.  We have remained generally steady with staffing that is reflected by an average of six vacant positions.  This trend is occurring all across the nation.  </a:t>
            </a:r>
            <a:endParaRPr lang="en-US" sz="1400" dirty="0">
              <a:solidFill>
                <a:prstClr val="black"/>
              </a:solidFill>
              <a:latin typeface="Times New Roman" pitchFamily="18" charset="0"/>
            </a:endParaRPr>
          </a:p>
          <a:p>
            <a:pPr eaLnBrk="0" fontAlgn="base" hangingPunct="0">
              <a:spcBef>
                <a:spcPct val="0"/>
              </a:spcBef>
              <a:spcAft>
                <a:spcPct val="0"/>
              </a:spcAft>
            </a:pPr>
            <a:endParaRPr lang="en-US" sz="1200" dirty="0">
              <a:solidFill>
                <a:prstClr val="black"/>
              </a:solidFill>
              <a:latin typeface="Times New Roman" pitchFamily="18" charset="0"/>
            </a:endParaRPr>
          </a:p>
          <a:p>
            <a:pPr eaLnBrk="0" fontAlgn="base" hangingPunct="0">
              <a:spcBef>
                <a:spcPct val="0"/>
              </a:spcBef>
              <a:spcAft>
                <a:spcPct val="0"/>
              </a:spcAft>
            </a:pPr>
            <a:endParaRPr lang="en-US" sz="1200" dirty="0">
              <a:solidFill>
                <a:prstClr val="black"/>
              </a:solidFill>
              <a:latin typeface="Times New Roman" pitchFamily="18" charset="0"/>
            </a:endParaRPr>
          </a:p>
        </p:txBody>
      </p:sp>
    </p:spTree>
    <p:extLst>
      <p:ext uri="{BB962C8B-B14F-4D97-AF65-F5344CB8AC3E}">
        <p14:creationId xmlns:p14="http://schemas.microsoft.com/office/powerpoint/2010/main" val="2457371551"/>
      </p:ext>
    </p:extLst>
  </p:cSld>
  <p:clrMapOvr>
    <a:masterClrMapping/>
  </p:clrMapOvr>
  <p:transition>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838200" y="152400"/>
            <a:ext cx="7467600" cy="800100"/>
          </a:xfrm>
          <a:noFill/>
        </p:spPr>
        <p:txBody>
          <a:bodyPr>
            <a:normAutofit/>
          </a:bodyPr>
          <a:lstStyle/>
          <a:p>
            <a:r>
              <a:rPr lang="en-US" sz="3600" dirty="0" smtClean="0"/>
              <a:t>DUI Arrests/Alcohol Related Accidents</a:t>
            </a:r>
          </a:p>
        </p:txBody>
      </p:sp>
      <p:graphicFrame>
        <p:nvGraphicFramePr>
          <p:cNvPr id="4" name="Object 3"/>
          <p:cNvGraphicFramePr>
            <a:graphicFrameLocks noGrp="1" noChangeAspect="1"/>
          </p:cNvGraphicFramePr>
          <p:nvPr>
            <p:ph type="chart" idx="1"/>
            <p:extLst>
              <p:ext uri="{D42A27DB-BD31-4B8C-83A1-F6EECF244321}">
                <p14:modId xmlns:p14="http://schemas.microsoft.com/office/powerpoint/2010/main" val="3214669689"/>
              </p:ext>
            </p:extLst>
          </p:nvPr>
        </p:nvGraphicFramePr>
        <p:xfrm>
          <a:off x="1066800" y="457200"/>
          <a:ext cx="7042675" cy="6172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pull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extLst>
              <p:ext uri="{D42A27DB-BD31-4B8C-83A1-F6EECF244321}">
                <p14:modId xmlns:p14="http://schemas.microsoft.com/office/powerpoint/2010/main" val="1951134889"/>
              </p:ext>
            </p:extLst>
          </p:nvPr>
        </p:nvGraphicFramePr>
        <p:xfrm>
          <a:off x="4724402" y="1600202"/>
          <a:ext cx="4154215" cy="441959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
          <p:cNvSpPr txBox="1">
            <a:spLocks noChangeArrowheads="1"/>
          </p:cNvSpPr>
          <p:nvPr/>
        </p:nvSpPr>
        <p:spPr>
          <a:xfrm>
            <a:off x="839790" y="342900"/>
            <a:ext cx="7769225" cy="647700"/>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mj-lt"/>
                <a:ea typeface="+mj-ea"/>
                <a:cs typeface="+mj-cs"/>
              </a:rPr>
              <a:t>Professional Standards Investigations</a:t>
            </a:r>
            <a:endParaRPr kumimoji="0" lang="en-US" sz="3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Rectangle 4"/>
          <p:cNvSpPr txBox="1">
            <a:spLocks noChangeArrowheads="1"/>
          </p:cNvSpPr>
          <p:nvPr/>
        </p:nvSpPr>
        <p:spPr>
          <a:xfrm>
            <a:off x="838200" y="914400"/>
            <a:ext cx="7696200" cy="60960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buFont typeface="Monotype Sorts" pitchFamily="2" charset="2"/>
              <a:buNone/>
              <a:tabLst/>
              <a:defRPr/>
            </a:pPr>
            <a:r>
              <a:rPr kumimoji="0" lang="en-US" sz="1400" b="0" i="0" u="none" strike="noStrike" kern="1200" cap="none" spc="0" normalizeH="0" baseline="0" noProof="0" dirty="0" smtClean="0">
                <a:ln>
                  <a:noFill/>
                </a:ln>
                <a:solidFill>
                  <a:schemeClr val="tx1"/>
                </a:solidFill>
                <a:effectLst/>
                <a:uLnTx/>
                <a:uFillTx/>
                <a:latin typeface="Arrus BT" pitchFamily="18" charset="0"/>
                <a:ea typeface="+mn-ea"/>
                <a:cs typeface="+mn-cs"/>
              </a:rPr>
              <a:t>	</a:t>
            </a:r>
            <a:r>
              <a:rPr kumimoji="0" lang="en-US" sz="1400" b="0" i="0" u="none" strike="noStrike" kern="1200" cap="none" spc="0" normalizeH="0" baseline="0" noProof="0" dirty="0" smtClean="0">
                <a:ln>
                  <a:noFill/>
                </a:ln>
                <a:solidFill>
                  <a:srgbClr val="000000"/>
                </a:solidFill>
                <a:effectLst/>
                <a:uLnTx/>
                <a:uFillTx/>
                <a:latin typeface="+mn-lt"/>
                <a:ea typeface="+mn-ea"/>
                <a:cs typeface="+mn-cs"/>
              </a:rPr>
              <a:t>A Professional Standards Investigation follows any critical event or complaint about the conduct of an officer. Other officers, supervisors, or citizens may initiate this.</a:t>
            </a:r>
            <a:endParaRPr kumimoji="0" lang="en-US" sz="1400" b="0" i="0" u="none" strike="noStrike" kern="1200" cap="none" spc="0" normalizeH="0" baseline="0" noProof="0" dirty="0" smtClean="0">
              <a:ln>
                <a:noFill/>
              </a:ln>
              <a:solidFill>
                <a:srgbClr val="000000"/>
              </a:solidFill>
              <a:effectLst/>
              <a:uLnTx/>
              <a:uFillTx/>
              <a:latin typeface="Arrus BT" pitchFamily="18" charset="0"/>
              <a:ea typeface="+mn-ea"/>
              <a:cs typeface="+mn-cs"/>
            </a:endParaRPr>
          </a:p>
        </p:txBody>
      </p:sp>
      <p:graphicFrame>
        <p:nvGraphicFramePr>
          <p:cNvPr id="8" name="Chart 7"/>
          <p:cNvGraphicFramePr/>
          <p:nvPr>
            <p:extLst>
              <p:ext uri="{D42A27DB-BD31-4B8C-83A1-F6EECF244321}">
                <p14:modId xmlns:p14="http://schemas.microsoft.com/office/powerpoint/2010/main" val="376304313"/>
              </p:ext>
            </p:extLst>
          </p:nvPr>
        </p:nvGraphicFramePr>
        <p:xfrm>
          <a:off x="228600" y="1447800"/>
          <a:ext cx="4267200" cy="5181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pull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noFill/>
        </p:spPr>
        <p:txBody>
          <a:bodyPr>
            <a:normAutofit/>
          </a:bodyPr>
          <a:lstStyle/>
          <a:p>
            <a:r>
              <a:rPr lang="en-US" sz="3600" dirty="0" smtClean="0"/>
              <a:t>Professional Standards Investigations</a:t>
            </a:r>
          </a:p>
        </p:txBody>
      </p:sp>
      <p:graphicFrame>
        <p:nvGraphicFramePr>
          <p:cNvPr id="4" name="Object 3"/>
          <p:cNvGraphicFramePr>
            <a:graphicFrameLocks noGrp="1" noChangeAspect="1"/>
          </p:cNvGraphicFramePr>
          <p:nvPr>
            <p:ph type="chart" idx="1"/>
            <p:extLst>
              <p:ext uri="{D42A27DB-BD31-4B8C-83A1-F6EECF244321}">
                <p14:modId xmlns:p14="http://schemas.microsoft.com/office/powerpoint/2010/main" val="2332844496"/>
              </p:ext>
            </p:extLst>
          </p:nvPr>
        </p:nvGraphicFramePr>
        <p:xfrm>
          <a:off x="4267200" y="1676400"/>
          <a:ext cx="4572000" cy="40351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4081282399"/>
              </p:ext>
            </p:extLst>
          </p:nvPr>
        </p:nvGraphicFramePr>
        <p:xfrm>
          <a:off x="228600" y="1676400"/>
          <a:ext cx="4038600" cy="3886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pull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3089196470"/>
              </p:ext>
            </p:extLst>
          </p:nvPr>
        </p:nvGraphicFramePr>
        <p:xfrm>
          <a:off x="1136414" y="533400"/>
          <a:ext cx="6788386" cy="5791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8223760"/>
      </p:ext>
    </p:extLst>
  </p:cSld>
  <p:clrMapOvr>
    <a:masterClrMapping/>
  </p:clrMapOvr>
  <p:transition>
    <p:pull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Force by Race &amp; Gender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035438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5566285"/>
      </p:ext>
    </p:extLst>
  </p:cSld>
  <p:clrMapOvr>
    <a:masterClrMapping/>
  </p:clrMapOvr>
  <p:transition>
    <p:pull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838200" y="152400"/>
            <a:ext cx="7467600" cy="800100"/>
          </a:xfrm>
          <a:noFill/>
        </p:spPr>
        <p:txBody>
          <a:bodyPr>
            <a:normAutofit/>
          </a:bodyPr>
          <a:lstStyle/>
          <a:p>
            <a:r>
              <a:rPr lang="en-US" sz="3600" dirty="0" smtClean="0"/>
              <a:t>Bomb Unit</a:t>
            </a:r>
          </a:p>
        </p:txBody>
      </p:sp>
      <p:graphicFrame>
        <p:nvGraphicFramePr>
          <p:cNvPr id="4" name="Object 3"/>
          <p:cNvGraphicFramePr>
            <a:graphicFrameLocks noGrp="1" noChangeAspect="1"/>
          </p:cNvGraphicFramePr>
          <p:nvPr>
            <p:ph type="chart" idx="1"/>
            <p:extLst>
              <p:ext uri="{D42A27DB-BD31-4B8C-83A1-F6EECF244321}">
                <p14:modId xmlns:p14="http://schemas.microsoft.com/office/powerpoint/2010/main" val="292900762"/>
              </p:ext>
            </p:extLst>
          </p:nvPr>
        </p:nvGraphicFramePr>
        <p:xfrm>
          <a:off x="1050662" y="1219200"/>
          <a:ext cx="7042675" cy="5067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2700838"/>
      </p:ext>
    </p:extLst>
  </p:cSld>
  <p:clrMapOvr>
    <a:masterClrMapping/>
  </p:clrMapOvr>
  <p:transition>
    <p:pull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7" name="Rectangle 4"/>
          <p:cNvSpPr>
            <a:spLocks noGrp="1" noChangeArrowheads="1"/>
          </p:cNvSpPr>
          <p:nvPr>
            <p:ph type="title"/>
          </p:nvPr>
        </p:nvSpPr>
        <p:spPr>
          <a:noFill/>
        </p:spPr>
        <p:txBody>
          <a:bodyPr>
            <a:normAutofit fontScale="90000"/>
          </a:bodyPr>
          <a:lstStyle/>
          <a:p>
            <a:r>
              <a:rPr lang="en-US" dirty="0" smtClean="0"/>
              <a:t>Fire Calls Processed by PD Communications</a:t>
            </a:r>
          </a:p>
        </p:txBody>
      </p:sp>
      <p:graphicFrame>
        <p:nvGraphicFramePr>
          <p:cNvPr id="41986" name="Object 7"/>
          <p:cNvGraphicFramePr>
            <a:graphicFrameLocks noChangeAspect="1"/>
          </p:cNvGraphicFramePr>
          <p:nvPr>
            <p:extLst>
              <p:ext uri="{D42A27DB-BD31-4B8C-83A1-F6EECF244321}">
                <p14:modId xmlns:p14="http://schemas.microsoft.com/office/powerpoint/2010/main" val="4137028672"/>
              </p:ext>
            </p:extLst>
          </p:nvPr>
        </p:nvGraphicFramePr>
        <p:xfrm>
          <a:off x="457200" y="1676400"/>
          <a:ext cx="8101013" cy="4057650"/>
        </p:xfrm>
        <a:graphic>
          <a:graphicData uri="http://schemas.openxmlformats.org/presentationml/2006/ole">
            <mc:AlternateContent xmlns:mc="http://schemas.openxmlformats.org/markup-compatibility/2006">
              <mc:Choice xmlns:v="urn:schemas-microsoft-com:vml" Requires="v">
                <p:oleObj spid="_x0000_s68940" name="Worksheet" r:id="rId4" imgW="7362885" imgH="2990821" progId="Excel.Sheet.8">
                  <p:embed/>
                </p:oleObj>
              </mc:Choice>
              <mc:Fallback>
                <p:oleObj name="Worksheet" r:id="rId4" imgW="7362885" imgH="2990821" progId="Excel.Sheet.8">
                  <p:embed/>
                  <p:pic>
                    <p:nvPicPr>
                      <p:cNvPr id="0" name=""/>
                      <p:cNvPicPr>
                        <a:picLocks noChangeAspect="1" noChangeArrowheads="1"/>
                      </p:cNvPicPr>
                      <p:nvPr/>
                    </p:nvPicPr>
                    <p:blipFill>
                      <a:blip r:embed="rId5"/>
                      <a:srcRect/>
                      <a:stretch>
                        <a:fillRect/>
                      </a:stretch>
                    </p:blipFill>
                    <p:spPr bwMode="auto">
                      <a:xfrm>
                        <a:off x="457200" y="1676400"/>
                        <a:ext cx="8101013" cy="405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09682242"/>
      </p:ext>
    </p:extLst>
  </p:cSld>
  <p:clrMapOvr>
    <a:masterClrMapping/>
  </p:clrMapOvr>
  <p:transition>
    <p:pull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90499" y="893590"/>
            <a:ext cx="3962400" cy="730594"/>
          </a:xfrm>
          <a:prstGeom prst="rect">
            <a:avLst/>
          </a:prstGeom>
          <a:noFill/>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Animal Control</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533400"/>
            <a:ext cx="4697819" cy="1775668"/>
          </a:xfrm>
          <a:prstGeom prst="rect">
            <a:avLst/>
          </a:prstGeom>
        </p:spPr>
      </p:pic>
      <p:graphicFrame>
        <p:nvGraphicFramePr>
          <p:cNvPr id="12" name="Object 2"/>
          <p:cNvGraphicFramePr>
            <a:graphicFrameLocks noChangeAspect="1"/>
          </p:cNvGraphicFramePr>
          <p:nvPr>
            <p:extLst>
              <p:ext uri="{D42A27DB-BD31-4B8C-83A1-F6EECF244321}">
                <p14:modId xmlns:p14="http://schemas.microsoft.com/office/powerpoint/2010/main" val="1844854102"/>
              </p:ext>
            </p:extLst>
          </p:nvPr>
        </p:nvGraphicFramePr>
        <p:xfrm>
          <a:off x="381000" y="2514600"/>
          <a:ext cx="8271343" cy="455849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pull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extLst>
              <p:ext uri="{D42A27DB-BD31-4B8C-83A1-F6EECF244321}">
                <p14:modId xmlns:p14="http://schemas.microsoft.com/office/powerpoint/2010/main" val="40963434"/>
              </p:ext>
            </p:extLst>
          </p:nvPr>
        </p:nvGraphicFramePr>
        <p:xfrm>
          <a:off x="2133600" y="1600200"/>
          <a:ext cx="69342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3352800" y="685800"/>
            <a:ext cx="4038600" cy="646331"/>
          </a:xfrm>
          <a:prstGeom prst="rect">
            <a:avLst/>
          </a:prstGeom>
        </p:spPr>
        <p:txBody>
          <a:bodyPr wrap="square">
            <a:spAutoFit/>
          </a:bodyPr>
          <a:lstStyle/>
          <a:p>
            <a:pPr algn="ctr"/>
            <a:r>
              <a:rPr lang="en-US" sz="3600" b="1" dirty="0" smtClean="0">
                <a:latin typeface="+mn-lt"/>
              </a:rPr>
              <a:t>Animals Handled</a:t>
            </a:r>
            <a:endParaRPr lang="en-US" sz="3600" b="1" dirty="0">
              <a:latin typeface="+mn-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928" y="4081732"/>
            <a:ext cx="1752600" cy="2057401"/>
          </a:xfrm>
          <a:prstGeom prst="rect">
            <a:avLst/>
          </a:prstGeom>
        </p:spPr>
      </p:pic>
      <p:pic>
        <p:nvPicPr>
          <p:cNvPr id="70658" name="Picture 2" descr="No photo description availa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303" y="1600200"/>
            <a:ext cx="1673225" cy="223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744893"/>
      </p:ext>
    </p:extLst>
  </p:cSld>
  <p:clrMapOvr>
    <a:masterClrMapping/>
  </p:clrMapOvr>
  <p:transition>
    <p:pull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3946501434"/>
              </p:ext>
            </p:extLst>
          </p:nvPr>
        </p:nvGraphicFramePr>
        <p:xfrm>
          <a:off x="381000" y="3113549"/>
          <a:ext cx="8458199" cy="3439651"/>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3276600" y="403575"/>
            <a:ext cx="2590800" cy="584775"/>
          </a:xfrm>
          <a:prstGeom prst="rect">
            <a:avLst/>
          </a:prstGeom>
        </p:spPr>
        <p:txBody>
          <a:bodyPr wrap="square">
            <a:spAutoFit/>
          </a:bodyPr>
          <a:lstStyle/>
          <a:p>
            <a:pPr algn="ctr"/>
            <a:r>
              <a:rPr lang="en-US" sz="3200" b="1" dirty="0" smtClean="0">
                <a:latin typeface="+mn-lt"/>
              </a:rPr>
              <a:t>Bite Cases</a:t>
            </a:r>
            <a:endParaRPr lang="en-US" sz="3200" b="1" dirty="0">
              <a:latin typeface="+mn-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049431"/>
            <a:ext cx="2971800" cy="198177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5037" y="1049670"/>
            <a:ext cx="2996347" cy="2002559"/>
          </a:xfrm>
          <a:prstGeom prst="rect">
            <a:avLst/>
          </a:prstGeom>
        </p:spPr>
      </p:pic>
    </p:spTree>
    <p:extLst>
      <p:ext uri="{BB962C8B-B14F-4D97-AF65-F5344CB8AC3E}">
        <p14:creationId xmlns:p14="http://schemas.microsoft.com/office/powerpoint/2010/main" val="1051465286"/>
      </p:ext>
    </p:extLst>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extLst>
              <p:ext uri="{D42A27DB-BD31-4B8C-83A1-F6EECF244321}">
                <p14:modId xmlns:p14="http://schemas.microsoft.com/office/powerpoint/2010/main" val="1251711914"/>
              </p:ext>
            </p:extLst>
          </p:nvPr>
        </p:nvGraphicFramePr>
        <p:xfrm>
          <a:off x="533400" y="2209800"/>
          <a:ext cx="411480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2399750205"/>
              </p:ext>
            </p:extLst>
          </p:nvPr>
        </p:nvGraphicFramePr>
        <p:xfrm>
          <a:off x="4800600" y="2209800"/>
          <a:ext cx="411480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1143000" y="533400"/>
            <a:ext cx="6858000" cy="861774"/>
          </a:xfrm>
          <a:prstGeom prst="rect">
            <a:avLst/>
          </a:prstGeom>
          <a:noFill/>
        </p:spPr>
        <p:txBody>
          <a:bodyPr wrap="square" rtlCol="0">
            <a:spAutoFit/>
          </a:bodyPr>
          <a:lstStyle/>
          <a:p>
            <a:pPr algn="ctr"/>
            <a:r>
              <a:rPr lang="en-US" sz="3200" dirty="0" smtClean="0">
                <a:solidFill>
                  <a:prstClr val="black"/>
                </a:solidFill>
                <a:latin typeface="Calibri"/>
              </a:rPr>
              <a:t>Police Department Employee Longevity</a:t>
            </a:r>
          </a:p>
          <a:p>
            <a:pPr algn="ctr"/>
            <a:r>
              <a:rPr lang="en-US" sz="1800" dirty="0" smtClean="0">
                <a:solidFill>
                  <a:prstClr val="black"/>
                </a:solidFill>
                <a:latin typeface="Calibri"/>
              </a:rPr>
              <a:t>(in years)</a:t>
            </a:r>
            <a:endParaRPr lang="en-US" sz="1800" dirty="0">
              <a:solidFill>
                <a:prstClr val="black"/>
              </a:solidFill>
              <a:latin typeface="Calibri"/>
            </a:endParaRPr>
          </a:p>
        </p:txBody>
      </p:sp>
    </p:spTree>
    <p:extLst>
      <p:ext uri="{BB962C8B-B14F-4D97-AF65-F5344CB8AC3E}">
        <p14:creationId xmlns:p14="http://schemas.microsoft.com/office/powerpoint/2010/main" val="1828050661"/>
      </p:ext>
    </p:extLst>
  </p:cSld>
  <p:clrMapOvr>
    <a:masterClrMapping/>
  </p:clrMapOvr>
  <p:transition>
    <p:pull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965792387"/>
              </p:ext>
            </p:extLst>
          </p:nvPr>
        </p:nvGraphicFramePr>
        <p:xfrm>
          <a:off x="381000" y="1371600"/>
          <a:ext cx="8305800" cy="46228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62000" y="533401"/>
            <a:ext cx="7772400" cy="769441"/>
          </a:xfrm>
          <a:prstGeom prst="rect">
            <a:avLst/>
          </a:prstGeom>
          <a:noFill/>
        </p:spPr>
        <p:txBody>
          <a:bodyPr wrap="square" rtlCol="0">
            <a:spAutoFit/>
          </a:bodyPr>
          <a:lstStyle/>
          <a:p>
            <a:pPr algn="ctr"/>
            <a:r>
              <a:rPr lang="en-US" sz="4400" dirty="0" smtClean="0">
                <a:latin typeface="+mn-lt"/>
              </a:rPr>
              <a:t>Animal Ordinance Enforcement</a:t>
            </a:r>
            <a:endParaRPr lang="en-US" sz="4400" dirty="0">
              <a:latin typeface="+mn-lt"/>
            </a:endParaRPr>
          </a:p>
        </p:txBody>
      </p:sp>
    </p:spTree>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Placeholder 6"/>
          <p:cNvGraphicFramePr>
            <a:graphicFrameLocks noGrp="1"/>
          </p:cNvGraphicFramePr>
          <p:nvPr>
            <p:ph type="chart" idx="1"/>
            <p:extLst>
              <p:ext uri="{D42A27DB-BD31-4B8C-83A1-F6EECF244321}">
                <p14:modId xmlns:p14="http://schemas.microsoft.com/office/powerpoint/2010/main" val="1825560714"/>
              </p:ext>
            </p:extLst>
          </p:nvPr>
        </p:nvGraphicFramePr>
        <p:xfrm>
          <a:off x="457200" y="685800"/>
          <a:ext cx="8140460" cy="5638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rmAutofit fontScale="90000"/>
          </a:bodyPr>
          <a:lstStyle/>
          <a:p>
            <a:r>
              <a:rPr lang="en-US" dirty="0"/>
              <a:t>Annual City Budget</a:t>
            </a:r>
            <a:br>
              <a:rPr lang="en-US" dirty="0"/>
            </a:br>
            <a:r>
              <a:rPr lang="en-US" sz="2400" dirty="0"/>
              <a:t>Dollar Comparison</a:t>
            </a:r>
            <a:endParaRPr lang="en-US" dirty="0"/>
          </a:p>
        </p:txBody>
      </p:sp>
    </p:spTree>
    <p:extLst>
      <p:ext uri="{BB962C8B-B14F-4D97-AF65-F5344CB8AC3E}">
        <p14:creationId xmlns:p14="http://schemas.microsoft.com/office/powerpoint/2010/main" val="3189998165"/>
      </p:ext>
    </p:extLst>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5200" cy="488950"/>
          </a:xfrm>
        </p:spPr>
        <p:txBody>
          <a:bodyPr>
            <a:noAutofit/>
          </a:bodyPr>
          <a:lstStyle/>
          <a:p>
            <a:pPr algn="ctr"/>
            <a:r>
              <a:rPr lang="en-US" sz="4000" dirty="0" smtClean="0"/>
              <a:t>Community Engagement</a:t>
            </a:r>
            <a:endParaRPr lang="en-US" sz="4000" dirty="0"/>
          </a:p>
        </p:txBody>
      </p:sp>
      <p:sp>
        <p:nvSpPr>
          <p:cNvPr id="4" name="Content Placeholder 3"/>
          <p:cNvSpPr>
            <a:spLocks noGrp="1"/>
          </p:cNvSpPr>
          <p:nvPr>
            <p:ph type="body" sz="half" idx="2"/>
          </p:nvPr>
        </p:nvSpPr>
        <p:spPr>
          <a:xfrm>
            <a:off x="898912" y="5562600"/>
            <a:ext cx="7564051" cy="1066799"/>
          </a:xfrm>
        </p:spPr>
        <p:txBody>
          <a:bodyPr/>
          <a:lstStyle/>
          <a:p>
            <a:endParaRPr lang="en-US" dirty="0"/>
          </a:p>
        </p:txBody>
      </p:sp>
      <p:sp>
        <p:nvSpPr>
          <p:cNvPr id="3" name="Content Placeholder 2"/>
          <p:cNvSpPr>
            <a:spLocks noGrp="1"/>
          </p:cNvSpPr>
          <p:nvPr>
            <p:ph idx="1"/>
          </p:nvPr>
        </p:nvSpPr>
        <p:spPr>
          <a:xfrm>
            <a:off x="898912" y="946148"/>
            <a:ext cx="7564051" cy="4506914"/>
          </a:xfrm>
        </p:spPr>
        <p:txBody>
          <a:bodyPr/>
          <a:lstStyle/>
          <a:p>
            <a:endParaRPr lang="en-US" dirty="0"/>
          </a:p>
        </p:txBody>
      </p:sp>
      <p:pic>
        <p:nvPicPr>
          <p:cNvPr id="69634" name="Picture 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98912" y="934532"/>
            <a:ext cx="7635487" cy="577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2187677"/>
      </p:ext>
    </p:extLst>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smtClean="0"/>
              <a:t>Calls For Service</a:t>
            </a:r>
          </a:p>
        </p:txBody>
      </p:sp>
      <p:graphicFrame>
        <p:nvGraphicFramePr>
          <p:cNvPr id="7" name="Chart Placeholder 6"/>
          <p:cNvGraphicFramePr>
            <a:graphicFrameLocks noGrp="1"/>
          </p:cNvGraphicFramePr>
          <p:nvPr>
            <p:ph type="chart" idx="1"/>
            <p:extLst>
              <p:ext uri="{D42A27DB-BD31-4B8C-83A1-F6EECF244321}">
                <p14:modId xmlns:p14="http://schemas.microsoft.com/office/powerpoint/2010/main" val="3617897557"/>
              </p:ext>
            </p:extLst>
          </p:nvPr>
        </p:nvGraphicFramePr>
        <p:xfrm>
          <a:off x="838200" y="762000"/>
          <a:ext cx="7772400" cy="563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9079366"/>
      </p:ext>
    </p:extLst>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1 &amp; Part 2 Crimes</a:t>
            </a:r>
            <a:endParaRPr lang="en-US" dirty="0"/>
          </a:p>
        </p:txBody>
      </p:sp>
      <p:graphicFrame>
        <p:nvGraphicFramePr>
          <p:cNvPr id="7" name="Object 5"/>
          <p:cNvGraphicFramePr>
            <a:graphicFrameLocks noGrp="1" noChangeAspect="1"/>
          </p:cNvGraphicFramePr>
          <p:nvPr>
            <p:ph type="chart" idx="1"/>
            <p:extLst>
              <p:ext uri="{D42A27DB-BD31-4B8C-83A1-F6EECF244321}">
                <p14:modId xmlns:p14="http://schemas.microsoft.com/office/powerpoint/2010/main" val="2320297145"/>
              </p:ext>
            </p:extLst>
          </p:nvPr>
        </p:nvGraphicFramePr>
        <p:xfrm>
          <a:off x="533400" y="1752600"/>
          <a:ext cx="80772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4071235"/>
      </p:ext>
    </p:extLst>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Criminal Activity – Persons 2021</a:t>
            </a:r>
            <a:endParaRPr lang="en-US"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880740992"/>
              </p:ext>
            </p:extLst>
          </p:nvPr>
        </p:nvGraphicFramePr>
        <p:xfrm>
          <a:off x="4267200" y="1295401"/>
          <a:ext cx="4267202" cy="4864100"/>
        </p:xfrm>
        <a:graphic>
          <a:graphicData uri="http://schemas.openxmlformats.org/drawingml/2006/table">
            <a:tbl>
              <a:tblPr firstRow="1" bandRow="1">
                <a:tableStyleId>{5C22544A-7EE6-4342-B048-85BDC9FD1C3A}</a:tableStyleId>
              </a:tblPr>
              <a:tblGrid>
                <a:gridCol w="819800">
                  <a:extLst>
                    <a:ext uri="{9D8B030D-6E8A-4147-A177-3AD203B41FA5}">
                      <a16:colId xmlns:a16="http://schemas.microsoft.com/office/drawing/2014/main" val="20000"/>
                    </a:ext>
                  </a:extLst>
                </a:gridCol>
                <a:gridCol w="876339">
                  <a:extLst>
                    <a:ext uri="{9D8B030D-6E8A-4147-A177-3AD203B41FA5}">
                      <a16:colId xmlns:a16="http://schemas.microsoft.com/office/drawing/2014/main" val="20001"/>
                    </a:ext>
                  </a:extLst>
                </a:gridCol>
                <a:gridCol w="931463">
                  <a:extLst>
                    <a:ext uri="{9D8B030D-6E8A-4147-A177-3AD203B41FA5}">
                      <a16:colId xmlns:a16="http://schemas.microsoft.com/office/drawing/2014/main" val="20002"/>
                    </a:ext>
                  </a:extLst>
                </a:gridCol>
                <a:gridCol w="819800">
                  <a:extLst>
                    <a:ext uri="{9D8B030D-6E8A-4147-A177-3AD203B41FA5}">
                      <a16:colId xmlns:a16="http://schemas.microsoft.com/office/drawing/2014/main" val="20003"/>
                    </a:ext>
                  </a:extLst>
                </a:gridCol>
                <a:gridCol w="819800">
                  <a:extLst>
                    <a:ext uri="{9D8B030D-6E8A-4147-A177-3AD203B41FA5}">
                      <a16:colId xmlns:a16="http://schemas.microsoft.com/office/drawing/2014/main" val="20004"/>
                    </a:ext>
                  </a:extLst>
                </a:gridCol>
              </a:tblGrid>
              <a:tr h="609600">
                <a:tc>
                  <a:txBody>
                    <a:bodyPr/>
                    <a:lstStyle/>
                    <a:p>
                      <a:pPr algn="ctr"/>
                      <a:r>
                        <a:rPr lang="en-US" sz="1200" dirty="0" smtClean="0"/>
                        <a:t>Area</a:t>
                      </a:r>
                      <a:endParaRPr lang="en-US" sz="1200" dirty="0"/>
                    </a:p>
                  </a:txBody>
                  <a:tcPr anchor="ctr"/>
                </a:tc>
                <a:tc>
                  <a:txBody>
                    <a:bodyPr/>
                    <a:lstStyle/>
                    <a:p>
                      <a:pPr algn="ctr"/>
                      <a:r>
                        <a:rPr lang="en-US" sz="1200" dirty="0" smtClean="0"/>
                        <a:t>Homicides</a:t>
                      </a:r>
                      <a:endParaRPr lang="en-US" sz="1200" dirty="0"/>
                    </a:p>
                  </a:txBody>
                  <a:tcPr anchor="ctr" anchorCtr="1"/>
                </a:tc>
                <a:tc>
                  <a:txBody>
                    <a:bodyPr/>
                    <a:lstStyle/>
                    <a:p>
                      <a:pPr algn="ctr"/>
                      <a:r>
                        <a:rPr lang="en-US" sz="1200" dirty="0" smtClean="0"/>
                        <a:t>Rape</a:t>
                      </a:r>
                      <a:endParaRPr lang="en-US" sz="1200" dirty="0"/>
                    </a:p>
                  </a:txBody>
                  <a:tcPr anchor="ctr" anchorCtr="1"/>
                </a:tc>
                <a:tc>
                  <a:txBody>
                    <a:bodyPr/>
                    <a:lstStyle/>
                    <a:p>
                      <a:pPr algn="ctr"/>
                      <a:r>
                        <a:rPr lang="en-US" sz="1200" dirty="0" smtClean="0"/>
                        <a:t>Robberies</a:t>
                      </a:r>
                      <a:endParaRPr lang="en-US" sz="1200" dirty="0"/>
                    </a:p>
                  </a:txBody>
                  <a:tcPr anchor="ctr" anchorCtr="1"/>
                </a:tc>
                <a:tc>
                  <a:txBody>
                    <a:bodyPr/>
                    <a:lstStyle/>
                    <a:p>
                      <a:pPr algn="ctr"/>
                      <a:r>
                        <a:rPr lang="en-US" sz="1200" dirty="0" smtClean="0"/>
                        <a:t>Assaults</a:t>
                      </a:r>
                      <a:endParaRPr lang="en-US" sz="1200" dirty="0"/>
                    </a:p>
                  </a:txBody>
                  <a:tcPr anchor="ctr" anchorCtr="1"/>
                </a:tc>
                <a:extLst>
                  <a:ext uri="{0D108BD9-81ED-4DB2-BD59-A6C34878D82A}">
                    <a16:rowId xmlns:a16="http://schemas.microsoft.com/office/drawing/2014/main" val="10000"/>
                  </a:ext>
                </a:extLst>
              </a:tr>
              <a:tr h="850900">
                <a:tc>
                  <a:txBody>
                    <a:bodyPr/>
                    <a:lstStyle/>
                    <a:p>
                      <a:pPr algn="ctr"/>
                      <a:r>
                        <a:rPr lang="en-US" sz="1800" dirty="0" smtClean="0"/>
                        <a:t>1</a:t>
                      </a:r>
                      <a:endParaRPr lang="en-US" sz="1800" dirty="0"/>
                    </a:p>
                  </a:txBody>
                  <a:tcPr anchor="ctr">
                    <a:solidFill>
                      <a:schemeClr val="accent6">
                        <a:lumMod val="40000"/>
                        <a:lumOff val="60000"/>
                      </a:schemeClr>
                    </a:solidFill>
                  </a:tcPr>
                </a:tc>
                <a:tc>
                  <a:txBody>
                    <a:bodyPr/>
                    <a:lstStyle/>
                    <a:p>
                      <a:pPr algn="ctr"/>
                      <a:r>
                        <a:rPr lang="en-US" sz="1800" dirty="0" smtClean="0"/>
                        <a:t>1</a:t>
                      </a:r>
                      <a:endParaRPr lang="en-US" sz="1800" dirty="0"/>
                    </a:p>
                  </a:txBody>
                  <a:tcPr anchor="ctr">
                    <a:solidFill>
                      <a:schemeClr val="accent6">
                        <a:lumMod val="40000"/>
                        <a:lumOff val="60000"/>
                      </a:schemeClr>
                    </a:solidFill>
                  </a:tcPr>
                </a:tc>
                <a:tc>
                  <a:txBody>
                    <a:bodyPr/>
                    <a:lstStyle/>
                    <a:p>
                      <a:pPr algn="ctr"/>
                      <a:r>
                        <a:rPr lang="en-US" sz="1800" dirty="0" smtClean="0"/>
                        <a:t>12</a:t>
                      </a:r>
                      <a:endParaRPr lang="en-US" sz="1800" dirty="0"/>
                    </a:p>
                  </a:txBody>
                  <a:tcPr anchor="ctr">
                    <a:solidFill>
                      <a:schemeClr val="accent6">
                        <a:lumMod val="40000"/>
                        <a:lumOff val="60000"/>
                      </a:schemeClr>
                    </a:solidFill>
                  </a:tcPr>
                </a:tc>
                <a:tc>
                  <a:txBody>
                    <a:bodyPr/>
                    <a:lstStyle/>
                    <a:p>
                      <a:pPr algn="ctr"/>
                      <a:r>
                        <a:rPr lang="en-US" sz="1800" dirty="0" smtClean="0"/>
                        <a:t>9</a:t>
                      </a:r>
                      <a:endParaRPr lang="en-US" sz="1800" dirty="0"/>
                    </a:p>
                  </a:txBody>
                  <a:tcPr anchor="ctr">
                    <a:solidFill>
                      <a:schemeClr val="accent6">
                        <a:lumMod val="40000"/>
                        <a:lumOff val="60000"/>
                      </a:schemeClr>
                    </a:solidFill>
                  </a:tcPr>
                </a:tc>
                <a:tc>
                  <a:txBody>
                    <a:bodyPr/>
                    <a:lstStyle/>
                    <a:p>
                      <a:pPr algn="ctr"/>
                      <a:r>
                        <a:rPr lang="en-US" sz="1800" dirty="0" smtClean="0"/>
                        <a:t>126</a:t>
                      </a:r>
                      <a:endParaRPr lang="en-US" sz="1800" dirty="0"/>
                    </a:p>
                  </a:txBody>
                  <a:tcPr anchor="ctr">
                    <a:solidFill>
                      <a:schemeClr val="accent6">
                        <a:lumMod val="40000"/>
                        <a:lumOff val="60000"/>
                      </a:schemeClr>
                    </a:solidFill>
                  </a:tcPr>
                </a:tc>
                <a:extLst>
                  <a:ext uri="{0D108BD9-81ED-4DB2-BD59-A6C34878D82A}">
                    <a16:rowId xmlns:a16="http://schemas.microsoft.com/office/drawing/2014/main" val="10001"/>
                  </a:ext>
                </a:extLst>
              </a:tr>
              <a:tr h="850900">
                <a:tc>
                  <a:txBody>
                    <a:bodyPr/>
                    <a:lstStyle/>
                    <a:p>
                      <a:pPr algn="ctr"/>
                      <a:r>
                        <a:rPr lang="en-US" sz="1800" dirty="0" smtClean="0"/>
                        <a:t>2</a:t>
                      </a:r>
                      <a:endParaRPr lang="en-US" sz="1800" dirty="0"/>
                    </a:p>
                  </a:txBody>
                  <a:tcPr anchor="ctr">
                    <a:solidFill>
                      <a:schemeClr val="accent1">
                        <a:lumMod val="40000"/>
                        <a:lumOff val="60000"/>
                      </a:schemeClr>
                    </a:solidFill>
                  </a:tcPr>
                </a:tc>
                <a:tc>
                  <a:txBody>
                    <a:bodyPr/>
                    <a:lstStyle/>
                    <a:p>
                      <a:pPr algn="ctr"/>
                      <a:r>
                        <a:rPr lang="en-US" sz="1800" dirty="0" smtClean="0"/>
                        <a:t>0</a:t>
                      </a:r>
                      <a:endParaRPr lang="en-US" sz="1800" dirty="0"/>
                    </a:p>
                  </a:txBody>
                  <a:tcPr anchor="ctr">
                    <a:solidFill>
                      <a:schemeClr val="accent1">
                        <a:lumMod val="40000"/>
                        <a:lumOff val="60000"/>
                      </a:schemeClr>
                    </a:solidFill>
                  </a:tcPr>
                </a:tc>
                <a:tc>
                  <a:txBody>
                    <a:bodyPr/>
                    <a:lstStyle/>
                    <a:p>
                      <a:pPr algn="ctr"/>
                      <a:r>
                        <a:rPr lang="en-US" sz="1800" dirty="0" smtClean="0"/>
                        <a:t>15</a:t>
                      </a:r>
                      <a:endParaRPr lang="en-US" sz="1800" dirty="0"/>
                    </a:p>
                  </a:txBody>
                  <a:tcPr anchor="ctr">
                    <a:solidFill>
                      <a:schemeClr val="accent1">
                        <a:lumMod val="40000"/>
                        <a:lumOff val="60000"/>
                      </a:schemeClr>
                    </a:solidFill>
                  </a:tcPr>
                </a:tc>
                <a:tc>
                  <a:txBody>
                    <a:bodyPr/>
                    <a:lstStyle/>
                    <a:p>
                      <a:pPr algn="ctr"/>
                      <a:r>
                        <a:rPr lang="en-US" sz="1800" dirty="0" smtClean="0"/>
                        <a:t>5</a:t>
                      </a:r>
                      <a:endParaRPr lang="en-US" sz="1800" dirty="0"/>
                    </a:p>
                  </a:txBody>
                  <a:tcPr anchor="ctr">
                    <a:solidFill>
                      <a:schemeClr val="accent1">
                        <a:lumMod val="40000"/>
                        <a:lumOff val="60000"/>
                      </a:schemeClr>
                    </a:solidFill>
                  </a:tcPr>
                </a:tc>
                <a:tc>
                  <a:txBody>
                    <a:bodyPr/>
                    <a:lstStyle/>
                    <a:p>
                      <a:pPr algn="ctr"/>
                      <a:r>
                        <a:rPr lang="en-US" sz="1800" dirty="0" smtClean="0"/>
                        <a:t>103</a:t>
                      </a:r>
                      <a:endParaRPr lang="en-US" sz="1800" dirty="0"/>
                    </a:p>
                  </a:txBody>
                  <a:tcPr anchor="ctr">
                    <a:solidFill>
                      <a:schemeClr val="accent1">
                        <a:lumMod val="40000"/>
                        <a:lumOff val="60000"/>
                      </a:schemeClr>
                    </a:solidFill>
                  </a:tcPr>
                </a:tc>
                <a:extLst>
                  <a:ext uri="{0D108BD9-81ED-4DB2-BD59-A6C34878D82A}">
                    <a16:rowId xmlns:a16="http://schemas.microsoft.com/office/drawing/2014/main" val="10002"/>
                  </a:ext>
                </a:extLst>
              </a:tr>
              <a:tr h="850900">
                <a:tc>
                  <a:txBody>
                    <a:bodyPr/>
                    <a:lstStyle/>
                    <a:p>
                      <a:pPr algn="ctr"/>
                      <a:r>
                        <a:rPr lang="en-US" sz="1800" dirty="0" smtClean="0"/>
                        <a:t>3</a:t>
                      </a:r>
                      <a:endParaRPr lang="en-US" sz="1800" dirty="0"/>
                    </a:p>
                  </a:txBody>
                  <a:tcPr anchor="ctr">
                    <a:solidFill>
                      <a:schemeClr val="accent4">
                        <a:lumMod val="40000"/>
                        <a:lumOff val="60000"/>
                      </a:schemeClr>
                    </a:solidFill>
                  </a:tcPr>
                </a:tc>
                <a:tc>
                  <a:txBody>
                    <a:bodyPr/>
                    <a:lstStyle/>
                    <a:p>
                      <a:pPr algn="ctr"/>
                      <a:r>
                        <a:rPr lang="en-US" sz="1800" dirty="0" smtClean="0"/>
                        <a:t>0</a:t>
                      </a:r>
                      <a:endParaRPr lang="en-US" sz="1800" dirty="0"/>
                    </a:p>
                  </a:txBody>
                  <a:tcPr anchor="ctr">
                    <a:solidFill>
                      <a:schemeClr val="accent4">
                        <a:lumMod val="40000"/>
                        <a:lumOff val="60000"/>
                      </a:schemeClr>
                    </a:solidFill>
                  </a:tcPr>
                </a:tc>
                <a:tc>
                  <a:txBody>
                    <a:bodyPr/>
                    <a:lstStyle/>
                    <a:p>
                      <a:pPr algn="ctr"/>
                      <a:r>
                        <a:rPr lang="en-US" sz="1800" dirty="0" smtClean="0"/>
                        <a:t>5</a:t>
                      </a:r>
                      <a:endParaRPr lang="en-US" sz="1800" dirty="0"/>
                    </a:p>
                  </a:txBody>
                  <a:tcPr anchor="ctr">
                    <a:solidFill>
                      <a:schemeClr val="accent4">
                        <a:lumMod val="40000"/>
                        <a:lumOff val="60000"/>
                      </a:schemeClr>
                    </a:solidFill>
                  </a:tcPr>
                </a:tc>
                <a:tc>
                  <a:txBody>
                    <a:bodyPr/>
                    <a:lstStyle/>
                    <a:p>
                      <a:pPr algn="ctr"/>
                      <a:r>
                        <a:rPr lang="en-US" sz="1800" dirty="0" smtClean="0"/>
                        <a:t>0</a:t>
                      </a:r>
                      <a:endParaRPr lang="en-US" sz="1800" dirty="0"/>
                    </a:p>
                  </a:txBody>
                  <a:tcPr anchor="ctr">
                    <a:solidFill>
                      <a:schemeClr val="accent4">
                        <a:lumMod val="40000"/>
                        <a:lumOff val="60000"/>
                      </a:schemeClr>
                    </a:solidFill>
                  </a:tcPr>
                </a:tc>
                <a:tc>
                  <a:txBody>
                    <a:bodyPr/>
                    <a:lstStyle/>
                    <a:p>
                      <a:pPr algn="ctr"/>
                      <a:r>
                        <a:rPr lang="en-US" sz="1800" dirty="0" smtClean="0"/>
                        <a:t>90</a:t>
                      </a:r>
                      <a:endParaRPr lang="en-US" sz="1800" dirty="0"/>
                    </a:p>
                  </a:txBody>
                  <a:tcPr anchor="ctr">
                    <a:solidFill>
                      <a:schemeClr val="accent4">
                        <a:lumMod val="40000"/>
                        <a:lumOff val="60000"/>
                      </a:schemeClr>
                    </a:solidFill>
                  </a:tcPr>
                </a:tc>
                <a:extLst>
                  <a:ext uri="{0D108BD9-81ED-4DB2-BD59-A6C34878D82A}">
                    <a16:rowId xmlns:a16="http://schemas.microsoft.com/office/drawing/2014/main" val="10003"/>
                  </a:ext>
                </a:extLst>
              </a:tr>
              <a:tr h="850900">
                <a:tc>
                  <a:txBody>
                    <a:bodyPr/>
                    <a:lstStyle/>
                    <a:p>
                      <a:pPr algn="ctr"/>
                      <a:r>
                        <a:rPr lang="en-US" sz="1800" dirty="0" smtClean="0"/>
                        <a:t>4</a:t>
                      </a:r>
                      <a:endParaRPr lang="en-US" sz="1800" dirty="0"/>
                    </a:p>
                  </a:txBody>
                  <a:tcPr anchor="ctr">
                    <a:solidFill>
                      <a:schemeClr val="accent3">
                        <a:lumMod val="40000"/>
                        <a:lumOff val="60000"/>
                      </a:schemeClr>
                    </a:solidFill>
                  </a:tcPr>
                </a:tc>
                <a:tc>
                  <a:txBody>
                    <a:bodyPr/>
                    <a:lstStyle/>
                    <a:p>
                      <a:pPr algn="ctr"/>
                      <a:r>
                        <a:rPr lang="en-US" sz="1800" dirty="0" smtClean="0"/>
                        <a:t>0</a:t>
                      </a:r>
                      <a:endParaRPr lang="en-US" sz="1800" dirty="0"/>
                    </a:p>
                  </a:txBody>
                  <a:tcPr anchor="ctr">
                    <a:solidFill>
                      <a:schemeClr val="accent3">
                        <a:lumMod val="40000"/>
                        <a:lumOff val="60000"/>
                      </a:schemeClr>
                    </a:solidFill>
                  </a:tcPr>
                </a:tc>
                <a:tc>
                  <a:txBody>
                    <a:bodyPr/>
                    <a:lstStyle/>
                    <a:p>
                      <a:pPr algn="ctr"/>
                      <a:r>
                        <a:rPr lang="en-US" sz="1800" dirty="0" smtClean="0"/>
                        <a:t>6</a:t>
                      </a:r>
                      <a:endParaRPr lang="en-US" sz="1800" dirty="0"/>
                    </a:p>
                  </a:txBody>
                  <a:tcPr anchor="ctr">
                    <a:solidFill>
                      <a:schemeClr val="accent3">
                        <a:lumMod val="40000"/>
                        <a:lumOff val="60000"/>
                      </a:schemeClr>
                    </a:solidFill>
                  </a:tcPr>
                </a:tc>
                <a:tc>
                  <a:txBody>
                    <a:bodyPr/>
                    <a:lstStyle/>
                    <a:p>
                      <a:pPr algn="ctr"/>
                      <a:r>
                        <a:rPr lang="en-US" sz="1800" dirty="0" smtClean="0"/>
                        <a:t>1</a:t>
                      </a:r>
                      <a:endParaRPr lang="en-US" sz="1800" dirty="0"/>
                    </a:p>
                  </a:txBody>
                  <a:tcPr anchor="ctr">
                    <a:solidFill>
                      <a:schemeClr val="accent3">
                        <a:lumMod val="40000"/>
                        <a:lumOff val="60000"/>
                      </a:schemeClr>
                    </a:solidFill>
                  </a:tcPr>
                </a:tc>
                <a:tc>
                  <a:txBody>
                    <a:bodyPr/>
                    <a:lstStyle/>
                    <a:p>
                      <a:pPr algn="ctr"/>
                      <a:r>
                        <a:rPr lang="en-US" sz="1800" dirty="0" smtClean="0"/>
                        <a:t>57</a:t>
                      </a:r>
                      <a:endParaRPr lang="en-US" sz="1800" dirty="0"/>
                    </a:p>
                  </a:txBody>
                  <a:tcPr anchor="ctr">
                    <a:solidFill>
                      <a:schemeClr val="accent3">
                        <a:lumMod val="40000"/>
                        <a:lumOff val="60000"/>
                      </a:schemeClr>
                    </a:solidFill>
                  </a:tcPr>
                </a:tc>
                <a:extLst>
                  <a:ext uri="{0D108BD9-81ED-4DB2-BD59-A6C34878D82A}">
                    <a16:rowId xmlns:a16="http://schemas.microsoft.com/office/drawing/2014/main" val="10004"/>
                  </a:ext>
                </a:extLst>
              </a:tr>
              <a:tr h="850900">
                <a:tc>
                  <a:txBody>
                    <a:bodyPr/>
                    <a:lstStyle/>
                    <a:p>
                      <a:pPr algn="ctr"/>
                      <a:r>
                        <a:rPr lang="en-US" sz="1800" dirty="0" smtClean="0"/>
                        <a:t>5</a:t>
                      </a:r>
                      <a:endParaRPr lang="en-US" sz="1800" dirty="0"/>
                    </a:p>
                  </a:txBody>
                  <a:tcPr anchor="ctr">
                    <a:solidFill>
                      <a:schemeClr val="accent5">
                        <a:lumMod val="60000"/>
                        <a:lumOff val="40000"/>
                      </a:schemeClr>
                    </a:solidFill>
                  </a:tcPr>
                </a:tc>
                <a:tc>
                  <a:txBody>
                    <a:bodyPr/>
                    <a:lstStyle/>
                    <a:p>
                      <a:pPr algn="ctr"/>
                      <a:r>
                        <a:rPr lang="en-US" sz="1800" dirty="0" smtClean="0"/>
                        <a:t>3</a:t>
                      </a:r>
                      <a:endParaRPr lang="en-US" sz="1800" dirty="0"/>
                    </a:p>
                  </a:txBody>
                  <a:tcPr anchor="ctr">
                    <a:solidFill>
                      <a:schemeClr val="accent5">
                        <a:lumMod val="60000"/>
                        <a:lumOff val="40000"/>
                      </a:schemeClr>
                    </a:solidFill>
                  </a:tcPr>
                </a:tc>
                <a:tc>
                  <a:txBody>
                    <a:bodyPr/>
                    <a:lstStyle/>
                    <a:p>
                      <a:pPr algn="ctr"/>
                      <a:r>
                        <a:rPr lang="en-US" sz="1800" dirty="0" smtClean="0"/>
                        <a:t>16</a:t>
                      </a:r>
                      <a:endParaRPr lang="en-US" sz="1800" dirty="0"/>
                    </a:p>
                  </a:txBody>
                  <a:tcPr anchor="ctr">
                    <a:solidFill>
                      <a:schemeClr val="accent5">
                        <a:lumMod val="60000"/>
                        <a:lumOff val="40000"/>
                      </a:schemeClr>
                    </a:solidFill>
                  </a:tcPr>
                </a:tc>
                <a:tc>
                  <a:txBody>
                    <a:bodyPr/>
                    <a:lstStyle/>
                    <a:p>
                      <a:pPr algn="ctr"/>
                      <a:r>
                        <a:rPr lang="en-US" sz="1800" dirty="0" smtClean="0"/>
                        <a:t>9</a:t>
                      </a:r>
                      <a:endParaRPr lang="en-US" sz="1800" dirty="0"/>
                    </a:p>
                  </a:txBody>
                  <a:tcPr anchor="ctr">
                    <a:solidFill>
                      <a:schemeClr val="accent5">
                        <a:lumMod val="60000"/>
                        <a:lumOff val="40000"/>
                      </a:schemeClr>
                    </a:solidFill>
                  </a:tcPr>
                </a:tc>
                <a:tc>
                  <a:txBody>
                    <a:bodyPr/>
                    <a:lstStyle/>
                    <a:p>
                      <a:pPr algn="ctr"/>
                      <a:r>
                        <a:rPr lang="en-US" sz="1800" dirty="0" smtClean="0"/>
                        <a:t>197</a:t>
                      </a:r>
                      <a:endParaRPr lang="en-US" sz="1800" dirty="0"/>
                    </a:p>
                  </a:txBody>
                  <a:tcPr anchor="ctr">
                    <a:solidFill>
                      <a:schemeClr val="accent5">
                        <a:lumMod val="60000"/>
                        <a:lumOff val="40000"/>
                      </a:schemeClr>
                    </a:solidFill>
                  </a:tcPr>
                </a:tc>
                <a:extLst>
                  <a:ext uri="{0D108BD9-81ED-4DB2-BD59-A6C34878D82A}">
                    <a16:rowId xmlns:a16="http://schemas.microsoft.com/office/drawing/2014/main" val="10005"/>
                  </a:ext>
                </a:extLst>
              </a:tr>
            </a:tbl>
          </a:graphicData>
        </a:graphic>
      </p:graphicFrame>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1002" y="914400"/>
            <a:ext cx="3800887" cy="5181600"/>
          </a:xfrm>
        </p:spPr>
      </p:pic>
    </p:spTree>
  </p:cSld>
  <p:clrMapOvr>
    <a:masterClrMapping/>
  </p:clrMapOvr>
  <p:transition>
    <p:pull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59304</TotalTime>
  <Words>912</Words>
  <Application>Microsoft Office PowerPoint</Application>
  <PresentationFormat>On-screen Show (4:3)</PresentationFormat>
  <Paragraphs>469</Paragraphs>
  <Slides>40</Slides>
  <Notes>19</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40</vt:i4>
      </vt:variant>
    </vt:vector>
  </HeadingPairs>
  <TitlesOfParts>
    <vt:vector size="53" baseType="lpstr">
      <vt:lpstr>Arial</vt:lpstr>
      <vt:lpstr>Arrus BT</vt:lpstr>
      <vt:lpstr>Calibri</vt:lpstr>
      <vt:lpstr>Monotype Sorts</vt:lpstr>
      <vt:lpstr>Times New Roman</vt:lpstr>
      <vt:lpstr>Verdana</vt:lpstr>
      <vt:lpstr>Wingdings</vt:lpstr>
      <vt:lpstr>Office Theme</vt:lpstr>
      <vt:lpstr>1_Office Theme</vt:lpstr>
      <vt:lpstr>2_Office Theme</vt:lpstr>
      <vt:lpstr>4_Office Theme</vt:lpstr>
      <vt:lpstr>5_Office Theme</vt:lpstr>
      <vt:lpstr>Worksheet</vt:lpstr>
      <vt:lpstr>Leavenworth Police Department 2021 Annual Report</vt:lpstr>
      <vt:lpstr>Leavenworth Police Department Organizational Chart</vt:lpstr>
      <vt:lpstr>Message from Chief Kitchens</vt:lpstr>
      <vt:lpstr>PowerPoint Presentation</vt:lpstr>
      <vt:lpstr>Annual City Budget Dollar Comparison</vt:lpstr>
      <vt:lpstr>Community Engagement</vt:lpstr>
      <vt:lpstr>Calls For Service</vt:lpstr>
      <vt:lpstr>Part 1 &amp; Part 2 Crimes</vt:lpstr>
      <vt:lpstr>Criminal Activity – Persons 2021</vt:lpstr>
      <vt:lpstr>PowerPoint Presentation</vt:lpstr>
      <vt:lpstr>Criminal Activity – Property 2021</vt:lpstr>
      <vt:lpstr>PowerPoint Presentation</vt:lpstr>
      <vt:lpstr>Part 1 Crimes Reported</vt:lpstr>
      <vt:lpstr>PowerPoint Presentation</vt:lpstr>
      <vt:lpstr>Part 2 Crimes Reported Part 2 crimes include all criminal events not included in the Part 1 index.</vt:lpstr>
      <vt:lpstr>PowerPoint Presentation</vt:lpstr>
      <vt:lpstr>Clearances Percent of Part I &amp; II Crimes Cleared</vt:lpstr>
      <vt:lpstr>Mental Health</vt:lpstr>
      <vt:lpstr>PowerPoint Presentation</vt:lpstr>
      <vt:lpstr>Arrests</vt:lpstr>
      <vt:lpstr>Arrests by Area 2021</vt:lpstr>
      <vt:lpstr>Battery LEO</vt:lpstr>
      <vt:lpstr>Domestic Cases</vt:lpstr>
      <vt:lpstr>Domestic Arrests 2021</vt:lpstr>
      <vt:lpstr>PowerPoint Presentation</vt:lpstr>
      <vt:lpstr>Traffic Accidents</vt:lpstr>
      <vt:lpstr>All Citations </vt:lpstr>
      <vt:lpstr>Traffic Citations 2021</vt:lpstr>
      <vt:lpstr>Top Traffic Accident Locations 2021</vt:lpstr>
      <vt:lpstr>DUI Arrests/Alcohol Related Accidents</vt:lpstr>
      <vt:lpstr>PowerPoint Presentation</vt:lpstr>
      <vt:lpstr>Professional Standards Investigations</vt:lpstr>
      <vt:lpstr>PowerPoint Presentation</vt:lpstr>
      <vt:lpstr>Use of Force by Race &amp; Gender</vt:lpstr>
      <vt:lpstr>Bomb Unit</vt:lpstr>
      <vt:lpstr>Fire Calls Processed by PD Communications</vt:lpstr>
      <vt:lpstr>PowerPoint Presentation</vt:lpstr>
      <vt:lpstr>PowerPoint Presentation</vt:lpstr>
      <vt:lpstr>PowerPoint Presentation</vt:lpstr>
      <vt:lpstr>PowerPoint Presentation</vt:lpstr>
    </vt:vector>
  </TitlesOfParts>
  <Company>Leavenworth Police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Leavenworth Police Department Annual Report</dc:title>
  <dc:creator>aburgoon</dc:creator>
  <cp:lastModifiedBy>Arianne Burgoon</cp:lastModifiedBy>
  <cp:revision>1901</cp:revision>
  <cp:lastPrinted>2022-01-26T20:29:44Z</cp:lastPrinted>
  <dcterms:created xsi:type="dcterms:W3CDTF">2004-03-29T15:06:33Z</dcterms:created>
  <dcterms:modified xsi:type="dcterms:W3CDTF">2022-02-23T16:56:05Z</dcterms:modified>
</cp:coreProperties>
</file>